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3" r:id="rId1"/>
    <p:sldMasterId id="2147483775" r:id="rId2"/>
    <p:sldMasterId id="2147483787" r:id="rId3"/>
    <p:sldMasterId id="2147483801" r:id="rId4"/>
  </p:sldMasterIdLst>
  <p:notesMasterIdLst>
    <p:notesMasterId r:id="rId43"/>
  </p:notesMasterIdLst>
  <p:handoutMasterIdLst>
    <p:handoutMasterId r:id="rId44"/>
  </p:handoutMasterIdLst>
  <p:sldIdLst>
    <p:sldId id="256" r:id="rId5"/>
    <p:sldId id="264" r:id="rId6"/>
    <p:sldId id="262" r:id="rId7"/>
    <p:sldId id="263" r:id="rId8"/>
    <p:sldId id="329" r:id="rId9"/>
    <p:sldId id="330" r:id="rId10"/>
    <p:sldId id="331" r:id="rId11"/>
    <p:sldId id="332" r:id="rId12"/>
    <p:sldId id="333" r:id="rId13"/>
    <p:sldId id="334" r:id="rId14"/>
    <p:sldId id="335" r:id="rId15"/>
    <p:sldId id="336" r:id="rId16"/>
    <p:sldId id="337"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290" r:id="rId40"/>
    <p:sldId id="328" r:id="rId41"/>
    <p:sldId id="291"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66" d="100"/>
          <a:sy n="66" d="100"/>
        </p:scale>
        <p:origin x="12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D843D-E6B8-4838-A29F-8F6D360A0301}" type="doc">
      <dgm:prSet loTypeId="urn:microsoft.com/office/officeart/2005/8/layout/equation1" loCatId="relationship" qsTypeId="urn:microsoft.com/office/officeart/2005/8/quickstyle/3d1" qsCatId="3D" csTypeId="urn:microsoft.com/office/officeart/2005/8/colors/accent0_3" csCatId="mainScheme" phldr="1"/>
      <dgm:spPr/>
    </dgm:pt>
    <dgm:pt modelId="{B4F486D2-A154-4518-B9A5-22D564718477}">
      <dgm:prSet phldrT="[Text]"/>
      <dgm:spPr/>
      <dgm:t>
        <a:bodyPr/>
        <a:lstStyle/>
        <a:p>
          <a:r>
            <a:rPr lang="en-US" dirty="0" smtClean="0"/>
            <a:t>Education</a:t>
          </a:r>
          <a:endParaRPr lang="en-US" dirty="0"/>
        </a:p>
      </dgm:t>
    </dgm:pt>
    <dgm:pt modelId="{C71094C7-7B91-4113-9EE6-9A751CDFEC3E}" type="parTrans" cxnId="{51B99D10-0F3D-4942-AA52-449A055881CF}">
      <dgm:prSet/>
      <dgm:spPr/>
      <dgm:t>
        <a:bodyPr/>
        <a:lstStyle/>
        <a:p>
          <a:endParaRPr lang="en-US"/>
        </a:p>
      </dgm:t>
    </dgm:pt>
    <dgm:pt modelId="{91687348-72DF-4A2C-9B6F-7D76BD5EEB00}" type="sibTrans" cxnId="{51B99D10-0F3D-4942-AA52-449A055881CF}">
      <dgm:prSet/>
      <dgm:spPr/>
      <dgm:t>
        <a:bodyPr/>
        <a:lstStyle/>
        <a:p>
          <a:endParaRPr lang="en-US" dirty="0"/>
        </a:p>
      </dgm:t>
    </dgm:pt>
    <dgm:pt modelId="{B6F6184E-4476-4318-9194-829AB1736B0A}">
      <dgm:prSet phldrT="[Text]"/>
      <dgm:spPr/>
      <dgm:t>
        <a:bodyPr/>
        <a:lstStyle/>
        <a:p>
          <a:r>
            <a:rPr lang="en-US" dirty="0" smtClean="0"/>
            <a:t>Health</a:t>
          </a:r>
          <a:endParaRPr lang="en-US" dirty="0"/>
        </a:p>
      </dgm:t>
    </dgm:pt>
    <dgm:pt modelId="{0927BE06-F4BA-46DE-B609-305B1687460D}" type="parTrans" cxnId="{9A4098DE-F544-4E5B-B956-0A9062D6FC2B}">
      <dgm:prSet/>
      <dgm:spPr/>
      <dgm:t>
        <a:bodyPr/>
        <a:lstStyle/>
        <a:p>
          <a:endParaRPr lang="en-US"/>
        </a:p>
      </dgm:t>
    </dgm:pt>
    <dgm:pt modelId="{F7DF29BE-712C-40F9-96A4-04CBF1803362}" type="sibTrans" cxnId="{9A4098DE-F544-4E5B-B956-0A9062D6FC2B}">
      <dgm:prSet/>
      <dgm:spPr/>
      <dgm:t>
        <a:bodyPr/>
        <a:lstStyle/>
        <a:p>
          <a:endParaRPr lang="en-US" dirty="0"/>
        </a:p>
      </dgm:t>
    </dgm:pt>
    <dgm:pt modelId="{CD31CE07-89C9-41E1-99CC-CA2CEBDCB699}">
      <dgm:prSet phldrT="[Text]"/>
      <dgm:spPr/>
      <dgm:t>
        <a:bodyPr/>
        <a:lstStyle/>
        <a:p>
          <a:r>
            <a:rPr lang="en-US" dirty="0" smtClean="0"/>
            <a:t>Economic</a:t>
          </a:r>
        </a:p>
        <a:p>
          <a:r>
            <a:rPr lang="en-US" dirty="0" smtClean="0"/>
            <a:t>Development</a:t>
          </a:r>
          <a:endParaRPr lang="en-US" dirty="0"/>
        </a:p>
      </dgm:t>
    </dgm:pt>
    <dgm:pt modelId="{A2054157-42F1-4B9C-A0A6-617EA7B3E0EA}" type="parTrans" cxnId="{5B98A33C-6900-4242-9A2E-357E7E4F9267}">
      <dgm:prSet/>
      <dgm:spPr/>
      <dgm:t>
        <a:bodyPr/>
        <a:lstStyle/>
        <a:p>
          <a:endParaRPr lang="en-US"/>
        </a:p>
      </dgm:t>
    </dgm:pt>
    <dgm:pt modelId="{ED20D248-B88F-4283-83AC-5ACB02ECF101}" type="sibTrans" cxnId="{5B98A33C-6900-4242-9A2E-357E7E4F9267}">
      <dgm:prSet/>
      <dgm:spPr/>
      <dgm:t>
        <a:bodyPr/>
        <a:lstStyle/>
        <a:p>
          <a:endParaRPr lang="en-US"/>
        </a:p>
      </dgm:t>
    </dgm:pt>
    <dgm:pt modelId="{2E94692A-F5DD-4CED-8CD1-AE22908F75E3}" type="pres">
      <dgm:prSet presAssocID="{2D2D843D-E6B8-4838-A29F-8F6D360A0301}" presName="linearFlow" presStyleCnt="0">
        <dgm:presLayoutVars>
          <dgm:dir/>
          <dgm:resizeHandles val="exact"/>
        </dgm:presLayoutVars>
      </dgm:prSet>
      <dgm:spPr/>
    </dgm:pt>
    <dgm:pt modelId="{2B096CEE-35F7-404B-9B83-5576FE7F3D9F}" type="pres">
      <dgm:prSet presAssocID="{B4F486D2-A154-4518-B9A5-22D564718477}" presName="node" presStyleLbl="node1" presStyleIdx="0" presStyleCnt="3">
        <dgm:presLayoutVars>
          <dgm:bulletEnabled val="1"/>
        </dgm:presLayoutVars>
      </dgm:prSet>
      <dgm:spPr/>
      <dgm:t>
        <a:bodyPr/>
        <a:lstStyle/>
        <a:p>
          <a:endParaRPr lang="en-US"/>
        </a:p>
      </dgm:t>
    </dgm:pt>
    <dgm:pt modelId="{52BB0C5D-A4B4-4B87-946A-E3F1F5870690}" type="pres">
      <dgm:prSet presAssocID="{91687348-72DF-4A2C-9B6F-7D76BD5EEB00}" presName="spacerL" presStyleCnt="0"/>
      <dgm:spPr/>
    </dgm:pt>
    <dgm:pt modelId="{ABE6CA45-E66B-48C1-8950-488FA9832511}" type="pres">
      <dgm:prSet presAssocID="{91687348-72DF-4A2C-9B6F-7D76BD5EEB00}" presName="sibTrans" presStyleLbl="sibTrans2D1" presStyleIdx="0" presStyleCnt="2"/>
      <dgm:spPr/>
      <dgm:t>
        <a:bodyPr/>
        <a:lstStyle/>
        <a:p>
          <a:endParaRPr lang="en-US"/>
        </a:p>
      </dgm:t>
    </dgm:pt>
    <dgm:pt modelId="{7EF99E17-AA66-4D98-B84D-15F3BA212629}" type="pres">
      <dgm:prSet presAssocID="{91687348-72DF-4A2C-9B6F-7D76BD5EEB00}" presName="spacerR" presStyleCnt="0"/>
      <dgm:spPr/>
    </dgm:pt>
    <dgm:pt modelId="{32299D70-35C1-47D7-8E5C-048A0CC48A9D}" type="pres">
      <dgm:prSet presAssocID="{B6F6184E-4476-4318-9194-829AB1736B0A}" presName="node" presStyleLbl="node1" presStyleIdx="1" presStyleCnt="3">
        <dgm:presLayoutVars>
          <dgm:bulletEnabled val="1"/>
        </dgm:presLayoutVars>
      </dgm:prSet>
      <dgm:spPr/>
      <dgm:t>
        <a:bodyPr/>
        <a:lstStyle/>
        <a:p>
          <a:endParaRPr lang="en-US"/>
        </a:p>
      </dgm:t>
    </dgm:pt>
    <dgm:pt modelId="{3920C271-FF8F-4EE0-BAA1-9C23474851C7}" type="pres">
      <dgm:prSet presAssocID="{F7DF29BE-712C-40F9-96A4-04CBF1803362}" presName="spacerL" presStyleCnt="0"/>
      <dgm:spPr/>
    </dgm:pt>
    <dgm:pt modelId="{23A08A02-7F40-4131-90AB-82A51B57F68C}" type="pres">
      <dgm:prSet presAssocID="{F7DF29BE-712C-40F9-96A4-04CBF1803362}" presName="sibTrans" presStyleLbl="sibTrans2D1" presStyleIdx="1" presStyleCnt="2"/>
      <dgm:spPr/>
      <dgm:t>
        <a:bodyPr/>
        <a:lstStyle/>
        <a:p>
          <a:endParaRPr lang="en-US"/>
        </a:p>
      </dgm:t>
    </dgm:pt>
    <dgm:pt modelId="{5C260029-92CF-490E-BE6D-895B28BCD905}" type="pres">
      <dgm:prSet presAssocID="{F7DF29BE-712C-40F9-96A4-04CBF1803362}" presName="spacerR" presStyleCnt="0"/>
      <dgm:spPr/>
    </dgm:pt>
    <dgm:pt modelId="{99205296-D786-45B9-A20B-83F3FF30369A}" type="pres">
      <dgm:prSet presAssocID="{CD31CE07-89C9-41E1-99CC-CA2CEBDCB699}" presName="node" presStyleLbl="node1" presStyleIdx="2" presStyleCnt="3">
        <dgm:presLayoutVars>
          <dgm:bulletEnabled val="1"/>
        </dgm:presLayoutVars>
      </dgm:prSet>
      <dgm:spPr/>
      <dgm:t>
        <a:bodyPr/>
        <a:lstStyle/>
        <a:p>
          <a:endParaRPr lang="en-US"/>
        </a:p>
      </dgm:t>
    </dgm:pt>
  </dgm:ptLst>
  <dgm:cxnLst>
    <dgm:cxn modelId="{2393ECAA-4304-47A5-9B89-3FF329B8D875}" type="presOf" srcId="{91687348-72DF-4A2C-9B6F-7D76BD5EEB00}" destId="{ABE6CA45-E66B-48C1-8950-488FA9832511}" srcOrd="0" destOrd="0" presId="urn:microsoft.com/office/officeart/2005/8/layout/equation1"/>
    <dgm:cxn modelId="{E89E7E90-603F-4296-B81E-D941FAE5FDD8}" type="presOf" srcId="{CD31CE07-89C9-41E1-99CC-CA2CEBDCB699}" destId="{99205296-D786-45B9-A20B-83F3FF30369A}" srcOrd="0" destOrd="0" presId="urn:microsoft.com/office/officeart/2005/8/layout/equation1"/>
    <dgm:cxn modelId="{5E76BE51-D268-458D-B925-53CB41EA238D}" type="presOf" srcId="{2D2D843D-E6B8-4838-A29F-8F6D360A0301}" destId="{2E94692A-F5DD-4CED-8CD1-AE22908F75E3}" srcOrd="0" destOrd="0" presId="urn:microsoft.com/office/officeart/2005/8/layout/equation1"/>
    <dgm:cxn modelId="{5B98A33C-6900-4242-9A2E-357E7E4F9267}" srcId="{2D2D843D-E6B8-4838-A29F-8F6D360A0301}" destId="{CD31CE07-89C9-41E1-99CC-CA2CEBDCB699}" srcOrd="2" destOrd="0" parTransId="{A2054157-42F1-4B9C-A0A6-617EA7B3E0EA}" sibTransId="{ED20D248-B88F-4283-83AC-5ACB02ECF101}"/>
    <dgm:cxn modelId="{51B99D10-0F3D-4942-AA52-449A055881CF}" srcId="{2D2D843D-E6B8-4838-A29F-8F6D360A0301}" destId="{B4F486D2-A154-4518-B9A5-22D564718477}" srcOrd="0" destOrd="0" parTransId="{C71094C7-7B91-4113-9EE6-9A751CDFEC3E}" sibTransId="{91687348-72DF-4A2C-9B6F-7D76BD5EEB00}"/>
    <dgm:cxn modelId="{9A4098DE-F544-4E5B-B956-0A9062D6FC2B}" srcId="{2D2D843D-E6B8-4838-A29F-8F6D360A0301}" destId="{B6F6184E-4476-4318-9194-829AB1736B0A}" srcOrd="1" destOrd="0" parTransId="{0927BE06-F4BA-46DE-B609-305B1687460D}" sibTransId="{F7DF29BE-712C-40F9-96A4-04CBF1803362}"/>
    <dgm:cxn modelId="{A7D8F928-BBB2-468C-8568-E8A1A6E6734F}" type="presOf" srcId="{B4F486D2-A154-4518-B9A5-22D564718477}" destId="{2B096CEE-35F7-404B-9B83-5576FE7F3D9F}" srcOrd="0" destOrd="0" presId="urn:microsoft.com/office/officeart/2005/8/layout/equation1"/>
    <dgm:cxn modelId="{F8A1BF56-4424-4052-8D82-75E8BDAE8F69}" type="presOf" srcId="{F7DF29BE-712C-40F9-96A4-04CBF1803362}" destId="{23A08A02-7F40-4131-90AB-82A51B57F68C}" srcOrd="0" destOrd="0" presId="urn:microsoft.com/office/officeart/2005/8/layout/equation1"/>
    <dgm:cxn modelId="{C04BA1DD-E8E7-4245-B322-BF70209E669C}" type="presOf" srcId="{B6F6184E-4476-4318-9194-829AB1736B0A}" destId="{32299D70-35C1-47D7-8E5C-048A0CC48A9D}" srcOrd="0" destOrd="0" presId="urn:microsoft.com/office/officeart/2005/8/layout/equation1"/>
    <dgm:cxn modelId="{A84E2730-C4D0-4875-84F9-04FBA663D1E6}" type="presParOf" srcId="{2E94692A-F5DD-4CED-8CD1-AE22908F75E3}" destId="{2B096CEE-35F7-404B-9B83-5576FE7F3D9F}" srcOrd="0" destOrd="0" presId="urn:microsoft.com/office/officeart/2005/8/layout/equation1"/>
    <dgm:cxn modelId="{8FAF44FE-AA1E-4812-8978-708E202E76BD}" type="presParOf" srcId="{2E94692A-F5DD-4CED-8CD1-AE22908F75E3}" destId="{52BB0C5D-A4B4-4B87-946A-E3F1F5870690}" srcOrd="1" destOrd="0" presId="urn:microsoft.com/office/officeart/2005/8/layout/equation1"/>
    <dgm:cxn modelId="{EDE2B146-8F31-4602-82D1-F11E0D04355A}" type="presParOf" srcId="{2E94692A-F5DD-4CED-8CD1-AE22908F75E3}" destId="{ABE6CA45-E66B-48C1-8950-488FA9832511}" srcOrd="2" destOrd="0" presId="urn:microsoft.com/office/officeart/2005/8/layout/equation1"/>
    <dgm:cxn modelId="{D12E5AA7-1784-4AAE-9CD8-80698E682C6C}" type="presParOf" srcId="{2E94692A-F5DD-4CED-8CD1-AE22908F75E3}" destId="{7EF99E17-AA66-4D98-B84D-15F3BA212629}" srcOrd="3" destOrd="0" presId="urn:microsoft.com/office/officeart/2005/8/layout/equation1"/>
    <dgm:cxn modelId="{C9D866BB-D45D-477A-85D9-D6A7BAE82044}" type="presParOf" srcId="{2E94692A-F5DD-4CED-8CD1-AE22908F75E3}" destId="{32299D70-35C1-47D7-8E5C-048A0CC48A9D}" srcOrd="4" destOrd="0" presId="urn:microsoft.com/office/officeart/2005/8/layout/equation1"/>
    <dgm:cxn modelId="{C3D48469-FCBD-40B0-8D90-B6533BE318D1}" type="presParOf" srcId="{2E94692A-F5DD-4CED-8CD1-AE22908F75E3}" destId="{3920C271-FF8F-4EE0-BAA1-9C23474851C7}" srcOrd="5" destOrd="0" presId="urn:microsoft.com/office/officeart/2005/8/layout/equation1"/>
    <dgm:cxn modelId="{B501FBAE-FBFF-41DF-B388-07BD76822EE2}" type="presParOf" srcId="{2E94692A-F5DD-4CED-8CD1-AE22908F75E3}" destId="{23A08A02-7F40-4131-90AB-82A51B57F68C}" srcOrd="6" destOrd="0" presId="urn:microsoft.com/office/officeart/2005/8/layout/equation1"/>
    <dgm:cxn modelId="{319280D9-FBB0-429A-A6AD-B06AFE8E0CFE}" type="presParOf" srcId="{2E94692A-F5DD-4CED-8CD1-AE22908F75E3}" destId="{5C260029-92CF-490E-BE6D-895B28BCD905}" srcOrd="7" destOrd="0" presId="urn:microsoft.com/office/officeart/2005/8/layout/equation1"/>
    <dgm:cxn modelId="{7865B6F5-8E48-404F-BA9B-B37114E970EB}" type="presParOf" srcId="{2E94692A-F5DD-4CED-8CD1-AE22908F75E3}" destId="{99205296-D786-45B9-A20B-83F3FF30369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96CEE-35F7-404B-9B83-5576FE7F3D9F}">
      <dsp:nvSpPr>
        <dsp:cNvPr id="0" name=""/>
        <dsp:cNvSpPr/>
      </dsp:nvSpPr>
      <dsp:spPr>
        <a:xfrm>
          <a:off x="1191" y="510493"/>
          <a:ext cx="1579605" cy="1579605"/>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Education</a:t>
          </a:r>
          <a:endParaRPr lang="en-US" sz="1400" kern="1200" dirty="0"/>
        </a:p>
      </dsp:txBody>
      <dsp:txXfrm>
        <a:off x="232519" y="741821"/>
        <a:ext cx="1116949" cy="1116949"/>
      </dsp:txXfrm>
    </dsp:sp>
    <dsp:sp modelId="{ABE6CA45-E66B-48C1-8950-488FA9832511}">
      <dsp:nvSpPr>
        <dsp:cNvPr id="0" name=""/>
        <dsp:cNvSpPr/>
      </dsp:nvSpPr>
      <dsp:spPr>
        <a:xfrm>
          <a:off x="1709061" y="842210"/>
          <a:ext cx="916171" cy="916171"/>
        </a:xfrm>
        <a:prstGeom prst="mathPlus">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830499" y="1192554"/>
        <a:ext cx="673295" cy="215483"/>
      </dsp:txXfrm>
    </dsp:sp>
    <dsp:sp modelId="{32299D70-35C1-47D7-8E5C-048A0CC48A9D}">
      <dsp:nvSpPr>
        <dsp:cNvPr id="0" name=""/>
        <dsp:cNvSpPr/>
      </dsp:nvSpPr>
      <dsp:spPr>
        <a:xfrm>
          <a:off x="2753497" y="510493"/>
          <a:ext cx="1579605" cy="1579605"/>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Health</a:t>
          </a:r>
          <a:endParaRPr lang="en-US" sz="1400" kern="1200" dirty="0"/>
        </a:p>
      </dsp:txBody>
      <dsp:txXfrm>
        <a:off x="2984825" y="741821"/>
        <a:ext cx="1116949" cy="1116949"/>
      </dsp:txXfrm>
    </dsp:sp>
    <dsp:sp modelId="{23A08A02-7F40-4131-90AB-82A51B57F68C}">
      <dsp:nvSpPr>
        <dsp:cNvPr id="0" name=""/>
        <dsp:cNvSpPr/>
      </dsp:nvSpPr>
      <dsp:spPr>
        <a:xfrm>
          <a:off x="4461366" y="842210"/>
          <a:ext cx="916171" cy="916171"/>
        </a:xfrm>
        <a:prstGeom prst="mathEqual">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582804" y="1030941"/>
        <a:ext cx="673295" cy="538709"/>
      </dsp:txXfrm>
    </dsp:sp>
    <dsp:sp modelId="{99205296-D786-45B9-A20B-83F3FF30369A}">
      <dsp:nvSpPr>
        <dsp:cNvPr id="0" name=""/>
        <dsp:cNvSpPr/>
      </dsp:nvSpPr>
      <dsp:spPr>
        <a:xfrm>
          <a:off x="5505802" y="510493"/>
          <a:ext cx="1579605" cy="1579605"/>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Economic</a:t>
          </a:r>
        </a:p>
        <a:p>
          <a:pPr lvl="0" algn="ctr" defTabSz="622300">
            <a:lnSpc>
              <a:spcPct val="90000"/>
            </a:lnSpc>
            <a:spcBef>
              <a:spcPct val="0"/>
            </a:spcBef>
            <a:spcAft>
              <a:spcPct val="35000"/>
            </a:spcAft>
          </a:pPr>
          <a:r>
            <a:rPr lang="en-US" sz="1400" kern="1200" dirty="0" smtClean="0"/>
            <a:t>Development</a:t>
          </a:r>
          <a:endParaRPr lang="en-US" sz="1400" kern="1200" dirty="0"/>
        </a:p>
      </dsp:txBody>
      <dsp:txXfrm>
        <a:off x="5737130" y="741821"/>
        <a:ext cx="1116949" cy="111694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A17A328-137E-4DD0-A5E8-D98BCCD4A9A1}" type="datetimeFigureOut">
              <a:rPr lang="en-US" smtClean="0"/>
              <a:t>7/26/2017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07470F2-0958-45F4-9C3D-B0E196A54576}" type="slidenum">
              <a:rPr lang="en-US" smtClean="0"/>
              <a:t>‹#›</a:t>
            </a:fld>
            <a:endParaRPr lang="en-US"/>
          </a:p>
        </p:txBody>
      </p:sp>
    </p:spTree>
    <p:extLst>
      <p:ext uri="{BB962C8B-B14F-4D97-AF65-F5344CB8AC3E}">
        <p14:creationId xmlns:p14="http://schemas.microsoft.com/office/powerpoint/2010/main" val="1265496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56CE36-094C-41B7-9DDA-107DB730146F}" type="datetimeFigureOut">
              <a:rPr lang="en-US" smtClean="0"/>
              <a:t>7/26/2017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42D101-C8EB-4128-9D46-E845524D1F35}" type="slidenum">
              <a:rPr lang="en-US" smtClean="0"/>
              <a:t>‹#›</a:t>
            </a:fld>
            <a:endParaRPr lang="en-US" dirty="0"/>
          </a:p>
        </p:txBody>
      </p:sp>
    </p:spTree>
    <p:extLst>
      <p:ext uri="{BB962C8B-B14F-4D97-AF65-F5344CB8AC3E}">
        <p14:creationId xmlns:p14="http://schemas.microsoft.com/office/powerpoint/2010/main" val="1113244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B64C0-691C-46F3-B769-954158CA3EDD}"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413857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F47472-8F81-4E64-BF02-7459FAA8587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93302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B64C0-691C-46F3-B769-954158CA3EDD}"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78620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B64C0-691C-46F3-B769-954158CA3EDD}"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46587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B64C0-691C-46F3-B769-954158CA3EDD}"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38777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B64C0-691C-46F3-B769-954158CA3EDD}"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91931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B64C0-691C-46F3-B769-954158CA3EDD}"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20067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B64C0-691C-46F3-B769-954158CA3EDD}"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238191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B64C0-691C-46F3-B769-954158CA3EDD}"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3530277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B64C0-691C-46F3-B769-954158CA3EDD}"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182869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smtClean="0"/>
              <a:pPr/>
              <a:t>7/26/2017</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smtClean="0"/>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905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smtClean="0"/>
              <a:t>7/26/2017</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4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smtClean="0"/>
              <a:t>7/26/2017</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896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smtClean="0"/>
              <a:t>7/26/2017</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5433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smtClean="0"/>
              <a:t>7/26/2017</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7687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smtClean="0"/>
              <a:t>7/26/2017</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49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smtClean="0"/>
              <a:t>7/26/2017</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7680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7/26/2017</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7264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7/26/2017</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863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8528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733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7/26/2017</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912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8495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063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4776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8645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0817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25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9463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541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8575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6802" name="Group 2"/>
          <p:cNvGrpSpPr>
            <a:grpSpLocks/>
          </p:cNvGrpSpPr>
          <p:nvPr/>
        </p:nvGrpSpPr>
        <p:grpSpPr bwMode="auto">
          <a:xfrm>
            <a:off x="1" y="2438401"/>
            <a:ext cx="12012084" cy="1052513"/>
            <a:chOff x="0" y="1536"/>
            <a:chExt cx="5675" cy="663"/>
          </a:xfrm>
        </p:grpSpPr>
        <p:grpSp>
          <p:nvGrpSpPr>
            <p:cNvPr id="76803" name="Group 3"/>
            <p:cNvGrpSpPr>
              <a:grpSpLocks/>
            </p:cNvGrpSpPr>
            <p:nvPr/>
          </p:nvGrpSpPr>
          <p:grpSpPr bwMode="auto">
            <a:xfrm>
              <a:off x="183" y="1604"/>
              <a:ext cx="448" cy="299"/>
              <a:chOff x="720" y="336"/>
              <a:chExt cx="624" cy="432"/>
            </a:xfrm>
          </p:grpSpPr>
          <p:sp>
            <p:nvSpPr>
              <p:cNvPr id="76804"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defTabSz="914400" eaLnBrk="0" fontAlgn="base" hangingPunct="0">
                  <a:spcBef>
                    <a:spcPct val="0"/>
                  </a:spcBef>
                  <a:spcAft>
                    <a:spcPct val="0"/>
                  </a:spcAft>
                </a:pPr>
                <a:endParaRPr lang="en-US" sz="1800" dirty="0">
                  <a:solidFill>
                    <a:srgbClr val="000000"/>
                  </a:solidFill>
                </a:endParaRPr>
              </a:p>
            </p:txBody>
          </p:sp>
          <p:sp>
            <p:nvSpPr>
              <p:cNvPr id="7680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defTabSz="914400" eaLnBrk="0" fontAlgn="base" hangingPunct="0">
                  <a:spcBef>
                    <a:spcPct val="0"/>
                  </a:spcBef>
                  <a:spcAft>
                    <a:spcPct val="0"/>
                  </a:spcAft>
                </a:pPr>
                <a:endParaRPr lang="en-US" sz="1800" dirty="0">
                  <a:solidFill>
                    <a:srgbClr val="000000"/>
                  </a:solidFill>
                </a:endParaRPr>
              </a:p>
            </p:txBody>
          </p:sp>
        </p:grpSp>
        <p:grpSp>
          <p:nvGrpSpPr>
            <p:cNvPr id="76806" name="Group 6"/>
            <p:cNvGrpSpPr>
              <a:grpSpLocks/>
            </p:cNvGrpSpPr>
            <p:nvPr/>
          </p:nvGrpSpPr>
          <p:grpSpPr bwMode="auto">
            <a:xfrm>
              <a:off x="261" y="1870"/>
              <a:ext cx="465" cy="299"/>
              <a:chOff x="912" y="2640"/>
              <a:chExt cx="672" cy="432"/>
            </a:xfrm>
          </p:grpSpPr>
          <p:sp>
            <p:nvSpPr>
              <p:cNvPr id="76807"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defTabSz="914400" eaLnBrk="0" fontAlgn="base" hangingPunct="0">
                  <a:spcBef>
                    <a:spcPct val="0"/>
                  </a:spcBef>
                  <a:spcAft>
                    <a:spcPct val="0"/>
                  </a:spcAft>
                </a:pPr>
                <a:endParaRPr lang="en-US" sz="1800" dirty="0">
                  <a:solidFill>
                    <a:srgbClr val="000000"/>
                  </a:solidFill>
                </a:endParaRPr>
              </a:p>
            </p:txBody>
          </p:sp>
          <p:sp>
            <p:nvSpPr>
              <p:cNvPr id="7680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defTabSz="914400" eaLnBrk="0" fontAlgn="base" hangingPunct="0">
                  <a:spcBef>
                    <a:spcPct val="0"/>
                  </a:spcBef>
                  <a:spcAft>
                    <a:spcPct val="0"/>
                  </a:spcAft>
                </a:pPr>
                <a:endParaRPr lang="en-US" sz="1800" dirty="0">
                  <a:solidFill>
                    <a:srgbClr val="000000"/>
                  </a:solidFill>
                </a:endParaRPr>
              </a:p>
            </p:txBody>
          </p:sp>
        </p:grpSp>
        <p:sp>
          <p:nvSpPr>
            <p:cNvPr id="7680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defTabSz="914400" eaLnBrk="0" fontAlgn="base" hangingPunct="0">
                <a:spcBef>
                  <a:spcPct val="0"/>
                </a:spcBef>
                <a:spcAft>
                  <a:spcPct val="0"/>
                </a:spcAft>
              </a:pPr>
              <a:endParaRPr lang="en-US" sz="1800" dirty="0">
                <a:solidFill>
                  <a:srgbClr val="000000"/>
                </a:solidFill>
              </a:endParaRPr>
            </a:p>
          </p:txBody>
        </p:sp>
        <p:sp>
          <p:nvSpPr>
            <p:cNvPr id="76810"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defTabSz="914400" eaLnBrk="0" fontAlgn="base" hangingPunct="0">
                <a:spcBef>
                  <a:spcPct val="0"/>
                </a:spcBef>
                <a:spcAft>
                  <a:spcPct val="0"/>
                </a:spcAft>
              </a:pPr>
              <a:endParaRPr lang="en-US" sz="1800" dirty="0">
                <a:solidFill>
                  <a:srgbClr val="000000"/>
                </a:solidFill>
              </a:endParaRPr>
            </a:p>
          </p:txBody>
        </p:sp>
        <p:sp>
          <p:nvSpPr>
            <p:cNvPr id="7681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defTabSz="914400" eaLnBrk="0" fontAlgn="base" hangingPunct="0">
                <a:spcBef>
                  <a:spcPct val="0"/>
                </a:spcBef>
                <a:spcAft>
                  <a:spcPct val="0"/>
                </a:spcAft>
              </a:pPr>
              <a:endParaRPr lang="en-US" sz="1800" dirty="0">
                <a:solidFill>
                  <a:srgbClr val="000000"/>
                </a:solidFill>
              </a:endParaRPr>
            </a:p>
          </p:txBody>
        </p:sp>
      </p:grpSp>
      <p:sp>
        <p:nvSpPr>
          <p:cNvPr id="76812" name="Rectangle 12"/>
          <p:cNvSpPr>
            <a:spLocks noGrp="1" noChangeArrowheads="1"/>
          </p:cNvSpPr>
          <p:nvPr>
            <p:ph type="ctrTitle"/>
          </p:nvPr>
        </p:nvSpPr>
        <p:spPr>
          <a:xfrm>
            <a:off x="1320800" y="1676400"/>
            <a:ext cx="10363200" cy="1462088"/>
          </a:xfrm>
        </p:spPr>
        <p:txBody>
          <a:bodyPr/>
          <a:lstStyle>
            <a:lvl1pPr>
              <a:defRPr/>
            </a:lvl1pPr>
          </a:lstStyle>
          <a:p>
            <a:r>
              <a:rPr lang="en-US"/>
              <a:t>Click to edit Master title style</a:t>
            </a:r>
          </a:p>
        </p:txBody>
      </p:sp>
      <p:sp>
        <p:nvSpPr>
          <p:cNvPr id="76813"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76814"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endParaRPr lang="en-US" dirty="0">
              <a:solidFill>
                <a:srgbClr val="1C1C1C"/>
              </a:solidFill>
            </a:endParaRPr>
          </a:p>
        </p:txBody>
      </p:sp>
      <p:sp>
        <p:nvSpPr>
          <p:cNvPr id="76815"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r>
              <a:rPr lang="en-US" dirty="0" smtClean="0">
                <a:solidFill>
                  <a:srgbClr val="1C1C1C"/>
                </a:solidFill>
              </a:rPr>
              <a:t>DoIT Office of Broadband &amp; Geospatial Initiatives</a:t>
            </a:r>
            <a:endParaRPr lang="en-US" dirty="0">
              <a:solidFill>
                <a:srgbClr val="1C1C1C"/>
              </a:solidFill>
            </a:endParaRPr>
          </a:p>
        </p:txBody>
      </p:sp>
      <p:sp>
        <p:nvSpPr>
          <p:cNvPr id="76816"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A3E7DE2E-5BCD-40BC-8F86-E8E75CB94F49}" type="slidenum">
              <a:rPr lang="en-US">
                <a:solidFill>
                  <a:srgbClr val="1C1C1C"/>
                </a:solidFill>
              </a:rPr>
              <a:pPr/>
              <a:t>‹#›</a:t>
            </a:fld>
            <a:endParaRPr lang="en-US" dirty="0">
              <a:solidFill>
                <a:srgbClr val="1C1C1C"/>
              </a:solidFill>
            </a:endParaRPr>
          </a:p>
        </p:txBody>
      </p:sp>
    </p:spTree>
    <p:extLst>
      <p:ext uri="{BB962C8B-B14F-4D97-AF65-F5344CB8AC3E}">
        <p14:creationId xmlns:p14="http://schemas.microsoft.com/office/powerpoint/2010/main" val="112385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7/26/2017</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2397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6DD90A-6F2C-4094-90D4-ABA0A66990A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5091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958343-6A1F-45DA-BD33-B32D006922C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49400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E591E6-A7CE-4F97-B275-7FD3EEF6852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87479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EC60D6-91D6-4BAB-A6F5-2A73071487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5733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177B6D2-BFBF-452F-8B11-CDC56DB5C10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2098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6E9BA1-CB23-4574-98AC-6381487F793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3896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400C92-BA9C-4FB3-8359-AA206D9A980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95069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374BD5-19F2-4847-A768-19501EDFD4F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52012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844246-78BC-4641-A38D-76DC533367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719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EE4768-9D61-412F-A446-63E6531CF2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0600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7/26/2017</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3728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49400" y="6243638"/>
            <a:ext cx="2540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4876800" y="6243638"/>
            <a:ext cx="3860800" cy="457200"/>
          </a:xfrm>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7" name="Slide Number Placeholder 6"/>
          <p:cNvSpPr>
            <a:spLocks noGrp="1"/>
          </p:cNvSpPr>
          <p:nvPr>
            <p:ph type="sldNum" sz="quarter" idx="12"/>
          </p:nvPr>
        </p:nvSpPr>
        <p:spPr>
          <a:xfrm>
            <a:off x="9389533" y="6243638"/>
            <a:ext cx="2540000" cy="457200"/>
          </a:xfrm>
        </p:spPr>
        <p:txBody>
          <a:bodyPr/>
          <a:lstStyle>
            <a:lvl1pPr>
              <a:defRPr/>
            </a:lvl1pPr>
          </a:lstStyle>
          <a:p>
            <a:fld id="{1DAD2639-E518-4914-BBDC-F1A6C3DC1F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90735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576917" y="2017713"/>
            <a:ext cx="10363200" cy="4114800"/>
          </a:xfrm>
        </p:spPr>
        <p:txBody>
          <a:bodyPr/>
          <a:lstStyle/>
          <a:p>
            <a:endParaRPr lang="en-US" dirty="0"/>
          </a:p>
        </p:txBody>
      </p:sp>
      <p:sp>
        <p:nvSpPr>
          <p:cNvPr id="4" name="Date Placeholder 3"/>
          <p:cNvSpPr>
            <a:spLocks noGrp="1"/>
          </p:cNvSpPr>
          <p:nvPr>
            <p:ph type="dt" sz="half" idx="10"/>
          </p:nvPr>
        </p:nvSpPr>
        <p:spPr>
          <a:xfrm>
            <a:off x="1549400" y="6243638"/>
            <a:ext cx="2540000" cy="457200"/>
          </a:xfrm>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4876800" y="6243638"/>
            <a:ext cx="3860800" cy="457200"/>
          </a:xfrm>
        </p:spPr>
        <p:txBody>
          <a:bodyPr/>
          <a:lstStyle>
            <a:lvl1pPr>
              <a:defRPr/>
            </a:lvl1pPr>
          </a:lstStyle>
          <a:p>
            <a:r>
              <a:rPr lang="en-US" dirty="0" smtClean="0">
                <a:solidFill>
                  <a:srgbClr val="000000"/>
                </a:solidFill>
              </a:rPr>
              <a:t>DoIT Office of Broadband &amp; Geospatial Initiatives</a:t>
            </a:r>
            <a:endParaRPr lang="en-US" dirty="0">
              <a:solidFill>
                <a:srgbClr val="000000"/>
              </a:solidFill>
            </a:endParaRPr>
          </a:p>
        </p:txBody>
      </p:sp>
      <p:sp>
        <p:nvSpPr>
          <p:cNvPr id="6" name="Slide Number Placeholder 5"/>
          <p:cNvSpPr>
            <a:spLocks noGrp="1"/>
          </p:cNvSpPr>
          <p:nvPr>
            <p:ph type="sldNum" sz="quarter" idx="12"/>
          </p:nvPr>
        </p:nvSpPr>
        <p:spPr>
          <a:xfrm>
            <a:off x="9389533" y="6243638"/>
            <a:ext cx="2540000" cy="457200"/>
          </a:xfrm>
        </p:spPr>
        <p:txBody>
          <a:bodyPr/>
          <a:lstStyle>
            <a:lvl1pPr>
              <a:defRPr/>
            </a:lvl1pPr>
          </a:lstStyle>
          <a:p>
            <a:fld id="{BDA0E0E6-C622-4DE9-83F2-D02BB00E2A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02533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4736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2065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2332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3915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6717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09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8566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260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7/26/2017</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51862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3156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43119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83B58-5643-4C3B-A5E1-1398D6025F63}" type="datetimeFigureOut">
              <a:rPr lang="en-US" smtClean="0">
                <a:solidFill>
                  <a:prstClr val="black">
                    <a:tint val="75000"/>
                  </a:prstClr>
                </a:solidFill>
              </a:rPr>
              <a:pPr/>
              <a:t>7/26/2017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000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7/26/2017</a:t>
            </a:fld>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125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7/26/2017</a:t>
            </a:fld>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111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7/26/2017</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498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7/26/2017</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788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smtClean="0"/>
              <a:t>7/26/2017</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smtClean="0"/>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57660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F8883B58-5643-4C3B-A5E1-1398D6025F63}" type="datetimeFigureOut">
              <a:rPr lang="en-US" smtClean="0">
                <a:solidFill>
                  <a:prstClr val="black">
                    <a:tint val="75000"/>
                  </a:prstClr>
                </a:solidFill>
                <a:latin typeface="Arial" pitchFamily="34" charset="0"/>
              </a:rPr>
              <a:pPr defTabSz="914400" fontAlgn="base">
                <a:spcBef>
                  <a:spcPct val="0"/>
                </a:spcBef>
                <a:spcAft>
                  <a:spcPct val="0"/>
                </a:spcAft>
              </a:pPr>
              <a:t>7/26/2017</a:t>
            </a:fld>
            <a:endParaRPr lang="en-US" dirty="0">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pPr>
            <a:endParaRPr lang="en-US" dirty="0">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A6D1B966-92E0-40EF-932B-E1B81A1BA244}" type="slidenum">
              <a:rPr lang="en-US" smtClean="0">
                <a:solidFill>
                  <a:prstClr val="black">
                    <a:tint val="75000"/>
                  </a:prstClr>
                </a:solidFill>
                <a:latin typeface="Arial" pitchFamily="34" charset="0"/>
              </a:rPr>
              <a:pPr defTabSz="914400"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312333005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778" name="Rectangle 2"/>
          <p:cNvSpPr>
            <a:spLocks noChangeArrowheads="1"/>
          </p:cNvSpPr>
          <p:nvPr/>
        </p:nvSpPr>
        <p:spPr bwMode="ltGray">
          <a:xfrm>
            <a:off x="556684" y="1098551"/>
            <a:ext cx="584200" cy="474663"/>
          </a:xfrm>
          <a:prstGeom prst="rect">
            <a:avLst/>
          </a:prstGeom>
          <a:solidFill>
            <a:schemeClr val="accent2"/>
          </a:solidFill>
          <a:ln w="9525">
            <a:noFill/>
            <a:miter lim="800000"/>
            <a:headEnd/>
            <a:tailEnd/>
          </a:ln>
          <a:effectLst/>
        </p:spPr>
        <p:txBody>
          <a:bodyPr wrap="none" anchor="ctr"/>
          <a:lstStyle/>
          <a:p>
            <a:pPr algn="ctr" defTabSz="914400" fontAlgn="base">
              <a:spcBef>
                <a:spcPct val="0"/>
              </a:spcBef>
              <a:spcAft>
                <a:spcPct val="0"/>
              </a:spcAft>
            </a:pPr>
            <a:endParaRPr kumimoji="1" lang="en-US" sz="2400" dirty="0">
              <a:solidFill>
                <a:srgbClr val="000000"/>
              </a:solidFill>
            </a:endParaRPr>
          </a:p>
        </p:txBody>
      </p:sp>
      <p:sp>
        <p:nvSpPr>
          <p:cNvPr id="75779"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defTabSz="914400" fontAlgn="base">
              <a:spcBef>
                <a:spcPct val="0"/>
              </a:spcBef>
              <a:spcAft>
                <a:spcPct val="0"/>
              </a:spcAft>
            </a:pPr>
            <a:endParaRPr kumimoji="1" lang="en-US" sz="2400" dirty="0">
              <a:solidFill>
                <a:srgbClr val="000000"/>
              </a:solidFill>
            </a:endParaRPr>
          </a:p>
        </p:txBody>
      </p:sp>
      <p:sp>
        <p:nvSpPr>
          <p:cNvPr id="75780" name="Rectangle 4"/>
          <p:cNvSpPr>
            <a:spLocks noChangeArrowheads="1"/>
          </p:cNvSpPr>
          <p:nvPr/>
        </p:nvSpPr>
        <p:spPr bwMode="ltGray">
          <a:xfrm>
            <a:off x="721785" y="1520826"/>
            <a:ext cx="563033" cy="474663"/>
          </a:xfrm>
          <a:prstGeom prst="rect">
            <a:avLst/>
          </a:prstGeom>
          <a:solidFill>
            <a:schemeClr val="folHlink"/>
          </a:solidFill>
          <a:ln w="9525">
            <a:noFill/>
            <a:miter lim="800000"/>
            <a:headEnd/>
            <a:tailEnd/>
          </a:ln>
          <a:effectLst/>
        </p:spPr>
        <p:txBody>
          <a:bodyPr wrap="none" anchor="ctr"/>
          <a:lstStyle/>
          <a:p>
            <a:pPr algn="ctr" defTabSz="914400" fontAlgn="base">
              <a:spcBef>
                <a:spcPct val="0"/>
              </a:spcBef>
              <a:spcAft>
                <a:spcPct val="0"/>
              </a:spcAft>
            </a:pPr>
            <a:endParaRPr kumimoji="1" lang="en-US" sz="2400" dirty="0">
              <a:solidFill>
                <a:srgbClr val="000000"/>
              </a:solidFill>
            </a:endParaRPr>
          </a:p>
        </p:txBody>
      </p:sp>
      <p:sp>
        <p:nvSpPr>
          <p:cNvPr id="75781"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fontAlgn="base">
              <a:spcBef>
                <a:spcPct val="0"/>
              </a:spcBef>
              <a:spcAft>
                <a:spcPct val="0"/>
              </a:spcAft>
            </a:pPr>
            <a:endParaRPr kumimoji="1" lang="en-US" sz="2400" dirty="0">
              <a:solidFill>
                <a:srgbClr val="000000"/>
              </a:solidFill>
            </a:endParaRPr>
          </a:p>
        </p:txBody>
      </p:sp>
      <p:sp>
        <p:nvSpPr>
          <p:cNvPr id="75782"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defTabSz="914400" fontAlgn="base">
              <a:spcBef>
                <a:spcPct val="0"/>
              </a:spcBef>
              <a:spcAft>
                <a:spcPct val="0"/>
              </a:spcAft>
            </a:pPr>
            <a:endParaRPr kumimoji="1" lang="en-US" sz="2400" dirty="0">
              <a:solidFill>
                <a:srgbClr val="000000"/>
              </a:solidFill>
            </a:endParaRPr>
          </a:p>
        </p:txBody>
      </p:sp>
      <p:sp>
        <p:nvSpPr>
          <p:cNvPr id="75783" name="Rectangle 7"/>
          <p:cNvSpPr>
            <a:spLocks noChangeArrowheads="1"/>
          </p:cNvSpPr>
          <p:nvPr/>
        </p:nvSpPr>
        <p:spPr bwMode="gray">
          <a:xfrm>
            <a:off x="1016000" y="990601"/>
            <a:ext cx="42333" cy="1052513"/>
          </a:xfrm>
          <a:prstGeom prst="rect">
            <a:avLst/>
          </a:prstGeom>
          <a:solidFill>
            <a:schemeClr val="bg2"/>
          </a:solidFill>
          <a:ln w="9525">
            <a:noFill/>
            <a:miter lim="800000"/>
            <a:headEnd/>
            <a:tailEnd/>
          </a:ln>
          <a:effectLst/>
        </p:spPr>
        <p:txBody>
          <a:bodyPr wrap="none" anchor="ctr"/>
          <a:lstStyle/>
          <a:p>
            <a:pPr algn="ctr" defTabSz="914400" fontAlgn="base">
              <a:spcBef>
                <a:spcPct val="0"/>
              </a:spcBef>
              <a:spcAft>
                <a:spcPct val="0"/>
              </a:spcAft>
            </a:pPr>
            <a:endParaRPr kumimoji="1" lang="en-US" sz="2400" dirty="0">
              <a:solidFill>
                <a:srgbClr val="000000"/>
              </a:solidFill>
            </a:endParaRPr>
          </a:p>
        </p:txBody>
      </p:sp>
      <p:sp>
        <p:nvSpPr>
          <p:cNvPr id="75784"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defTabSz="914400" fontAlgn="base">
              <a:spcBef>
                <a:spcPct val="0"/>
              </a:spcBef>
              <a:spcAft>
                <a:spcPct val="0"/>
              </a:spcAft>
            </a:pPr>
            <a:endParaRPr kumimoji="1" lang="en-US" sz="2400" dirty="0">
              <a:solidFill>
                <a:srgbClr val="000000"/>
              </a:solidFill>
            </a:endParaRPr>
          </a:p>
        </p:txBody>
      </p:sp>
      <p:sp>
        <p:nvSpPr>
          <p:cNvPr id="75785" name="Rectangle 9"/>
          <p:cNvSpPr>
            <a:spLocks noGrp="1" noChangeArrowheads="1"/>
          </p:cNvSpPr>
          <p:nvPr>
            <p:ph type="title"/>
          </p:nvPr>
        </p:nvSpPr>
        <p:spPr bwMode="auto">
          <a:xfrm>
            <a:off x="1534585" y="214314"/>
            <a:ext cx="10390716"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5786" name="Rectangle 10"/>
          <p:cNvSpPr>
            <a:spLocks noGrp="1" noChangeArrowheads="1"/>
          </p:cNvSpPr>
          <p:nvPr>
            <p:ph type="body" idx="1"/>
          </p:nvPr>
        </p:nvSpPr>
        <p:spPr bwMode="auto">
          <a:xfrm>
            <a:off x="1576917" y="2017713"/>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7" name="Rectangle 11"/>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defTabSz="914400" fontAlgn="base">
              <a:spcBef>
                <a:spcPct val="0"/>
              </a:spcBef>
              <a:spcAft>
                <a:spcPct val="0"/>
              </a:spcAft>
            </a:pPr>
            <a:endParaRPr lang="en-US" dirty="0">
              <a:solidFill>
                <a:srgbClr val="000000"/>
              </a:solidFill>
            </a:endParaRPr>
          </a:p>
        </p:txBody>
      </p:sp>
      <p:sp>
        <p:nvSpPr>
          <p:cNvPr id="75788" name="Rectangle 12"/>
          <p:cNvSpPr>
            <a:spLocks noGrp="1" noChangeArrowheads="1"/>
          </p:cNvSpPr>
          <p:nvPr>
            <p:ph type="ftr" sz="quarter" idx="3"/>
          </p:nvPr>
        </p:nvSpPr>
        <p:spPr bwMode="auto">
          <a:xfrm>
            <a:off x="4876800" y="624363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defTabSz="914400" fontAlgn="base">
              <a:spcBef>
                <a:spcPct val="0"/>
              </a:spcBef>
              <a:spcAft>
                <a:spcPct val="0"/>
              </a:spcAft>
            </a:pPr>
            <a:r>
              <a:rPr lang="en-US" dirty="0" smtClean="0">
                <a:solidFill>
                  <a:srgbClr val="000000"/>
                </a:solidFill>
              </a:rPr>
              <a:t>DoIT Office of Broadband &amp; Geospatial Initiatives</a:t>
            </a:r>
            <a:endParaRPr lang="en-US" dirty="0">
              <a:solidFill>
                <a:srgbClr val="000000"/>
              </a:solidFill>
            </a:endParaRPr>
          </a:p>
        </p:txBody>
      </p:sp>
      <p:sp>
        <p:nvSpPr>
          <p:cNvPr id="75789" name="Rectangle 13"/>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defTabSz="914400" fontAlgn="base">
              <a:spcBef>
                <a:spcPct val="0"/>
              </a:spcBef>
              <a:spcAft>
                <a:spcPct val="0"/>
              </a:spcAft>
            </a:pPr>
            <a:fld id="{7A5EF367-EEB6-4A0E-A6DB-DAEEBFB75D97}" type="slidenum">
              <a:rPr lang="en-US" smtClean="0">
                <a:solidFill>
                  <a:srgbClr val="000000"/>
                </a:solidFill>
              </a:rPr>
              <a:pPr defTabSz="914400"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1998865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F8883B58-5643-4C3B-A5E1-1398D6025F63}" type="datetimeFigureOut">
              <a:rPr lang="en-US" smtClean="0">
                <a:solidFill>
                  <a:prstClr val="black">
                    <a:tint val="75000"/>
                  </a:prstClr>
                </a:solidFill>
                <a:latin typeface="Arial" pitchFamily="34" charset="0"/>
              </a:rPr>
              <a:pPr defTabSz="914400" fontAlgn="base">
                <a:spcBef>
                  <a:spcPct val="0"/>
                </a:spcBef>
                <a:spcAft>
                  <a:spcPct val="0"/>
                </a:spcAft>
              </a:pPr>
              <a:t>7/26/2017</a:t>
            </a:fld>
            <a:endParaRPr lang="en-US" dirty="0">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pPr>
            <a:endParaRPr lang="en-US" dirty="0">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A6D1B966-92E0-40EF-932B-E1B81A1BA244}" type="slidenum">
              <a:rPr lang="en-US" smtClean="0">
                <a:solidFill>
                  <a:prstClr val="black">
                    <a:tint val="75000"/>
                  </a:prstClr>
                </a:solidFill>
                <a:latin typeface="Arial" pitchFamily="34" charset="0"/>
              </a:rPr>
              <a:pPr defTabSz="914400"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114415522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Image:Fiber_optic_bundle.jpg" TargetMode="External"/><Relationship Id="rId1" Type="http://schemas.openxmlformats.org/officeDocument/2006/relationships/slideLayout" Target="../slideLayouts/slideLayout29.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gi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8.jpeg"/><Relationship Id="rId10" Type="http://schemas.openxmlformats.org/officeDocument/2006/relationships/image" Target="../media/image14.png"/><Relationship Id="rId4" Type="http://schemas.openxmlformats.org/officeDocument/2006/relationships/hyperlink" Target="http://en.wikipedia.org/wiki/Image:Fiber_optic_bundle.jpg" TargetMode="External"/><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hyperlink" Target="http://www.doit.state.nm.us/broadband/index.shtml" TargetMode="External"/><Relationship Id="rId3" Type="http://schemas.openxmlformats.org/officeDocument/2006/relationships/image" Target="../media/image9.gif"/><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hyperlink" Target="http://nmbbmapping.org/mapping/" TargetMode="External"/><Relationship Id="rId2" Type="http://schemas.openxmlformats.org/officeDocument/2006/relationships/image" Target="../media/image20.jpeg"/><Relationship Id="rId1" Type="http://schemas.openxmlformats.org/officeDocument/2006/relationships/slideLayout" Target="../slideLayouts/slideLayout43.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doit.state.nm.us/broadband/map_statewide.shtml" TargetMode="Externa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3.xml"/><Relationship Id="rId4" Type="http://schemas.openxmlformats.org/officeDocument/2006/relationships/hyperlink" Target="http://www.doit.state.nm.us/broadband/news.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nmbbmapping.org/pita/" TargetMode="External"/><Relationship Id="rId7" Type="http://schemas.openxmlformats.org/officeDocument/2006/relationships/image" Target="../media/image38.jpeg"/><Relationship Id="rId2" Type="http://schemas.openxmlformats.org/officeDocument/2006/relationships/hyperlink" Target="http://www.youtube.com/NMBroadband" TargetMode="External"/><Relationship Id="rId1" Type="http://schemas.openxmlformats.org/officeDocument/2006/relationships/slideLayout" Target="../slideLayouts/slideLayout4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nmconnect.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hyperlink" Target="http://nmbbmapping.org/bbcrowd/" TargetMode="External"/><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image" Target="../media/image41.emf"/><Relationship Id="rId5" Type="http://schemas.openxmlformats.org/officeDocument/2006/relationships/oleObject" Target="../embeddings/oleObject1.bin"/><Relationship Id="rId4" Type="http://schemas.openxmlformats.org/officeDocument/2006/relationships/hyperlink" Target="http://www.youtube.com/NMBroadban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NMBroadband" TargetMode="External"/><Relationship Id="rId2" Type="http://schemas.openxmlformats.org/officeDocument/2006/relationships/hyperlink" Target="http://nmbbmapping.org/bbcrowd/" TargetMode="External"/><Relationship Id="rId1" Type="http://schemas.openxmlformats.org/officeDocument/2006/relationships/slideLayout" Target="../slideLayouts/slideLayout43.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hyperlink" Target="http://www.doit.state.nm.us/broadband/speedtest.shtml" TargetMode="External"/><Relationship Id="rId2" Type="http://schemas.openxmlformats.org/officeDocument/2006/relationships/image" Target="../media/image43.emf"/><Relationship Id="rId1" Type="http://schemas.openxmlformats.org/officeDocument/2006/relationships/slideLayout" Target="../slideLayouts/slideLayout43.xml"/><Relationship Id="rId5" Type="http://schemas.openxmlformats.org/officeDocument/2006/relationships/image" Target="../media/image44.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hyperlink" Target="http://www.broadband4education.nm.gov/" TargetMode="External"/><Relationship Id="rId7"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image" Target="../media/image55.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www.doit.state.nm.us/broadband/reports/BB4B_CTC_Report_Policy_Considerations-final20170117.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58.png"/><Relationship Id="rId5" Type="http://schemas.openxmlformats.org/officeDocument/2006/relationships/image" Target="../media/image37.jpeg"/><Relationship Id="rId4" Type="http://schemas.openxmlformats.org/officeDocument/2006/relationships/hyperlink" Target="http://nmconnect.org/economic-development/"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nmprc.state.nm.us/" TargetMode="External"/><Relationship Id="rId13" Type="http://schemas.openxmlformats.org/officeDocument/2006/relationships/image" Target="../media/image61.png"/><Relationship Id="rId3" Type="http://schemas.openxmlformats.org/officeDocument/2006/relationships/image" Target="../media/image9.gif"/><Relationship Id="rId7" Type="http://schemas.openxmlformats.org/officeDocument/2006/relationships/hyperlink" Target="http://www.usac.org/hc/" TargetMode="External"/><Relationship Id="rId12"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hyperlink" Target="http://www.usac.org/rhc/default.aspx" TargetMode="External"/><Relationship Id="rId11" Type="http://schemas.openxmlformats.org/officeDocument/2006/relationships/hyperlink" Target="http://www.doit.state.nm.us/broadband/news.shtml" TargetMode="External"/><Relationship Id="rId5" Type="http://schemas.openxmlformats.org/officeDocument/2006/relationships/hyperlink" Target="http://www.usac.org/sl/applicants/default.aspx" TargetMode="External"/><Relationship Id="rId10" Type="http://schemas.openxmlformats.org/officeDocument/2006/relationships/hyperlink" Target="http://www.doit.state.nm.us/broadband/reports/nmbbp_strategic_plan.pdf" TargetMode="External"/><Relationship Id="rId4" Type="http://schemas.openxmlformats.org/officeDocument/2006/relationships/hyperlink" Target="https://eda.gov/grants/" TargetMode="External"/><Relationship Id="rId9" Type="http://schemas.openxmlformats.org/officeDocument/2006/relationships/hyperlink" Target="http://www.doit.state.nm.us/broadband/reports/BB4B_CTC_Report_Policy_Considerations-final20170117.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Image:Fiber_optic_bundle.jpg" TargetMode="External"/><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62.pn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attendee.gotowebinar.com/register/703199406991180416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juan.torres@state.nm.us" TargetMode="External"/><Relationship Id="rId2" Type="http://schemas.openxmlformats.org/officeDocument/2006/relationships/hyperlink" Target="mailto:george.clarke@state.nm.us" TargetMode="External"/><Relationship Id="rId1" Type="http://schemas.openxmlformats.org/officeDocument/2006/relationships/slideLayout" Target="../slideLayouts/slideLayout15.xml"/><Relationship Id="rId4" Type="http://schemas.openxmlformats.org/officeDocument/2006/relationships/hyperlink" Target="mailto:Johanna.nelson@state.nm.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ristraproject.com/site/2215" TargetMode="External"/><Relationship Id="rId2" Type="http://schemas.openxmlformats.org/officeDocument/2006/relationships/hyperlink" Target="https://gonm.biz/business-resource-center/edd-programs-for-business/finance-development/fund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NM EDD FUNDIT Webinar Series: </a:t>
            </a:r>
            <a:r>
              <a:rPr lang="en-US" dirty="0" smtClean="0"/>
              <a:t/>
            </a:r>
            <a:br>
              <a:rPr lang="en-US" dirty="0" smtClean="0"/>
            </a:br>
            <a:r>
              <a:rPr lang="en-US" dirty="0" smtClean="0"/>
              <a:t>NM Broadband Overview</a:t>
            </a:r>
            <a:endParaRPr lang="en-US" dirty="0"/>
          </a:p>
        </p:txBody>
      </p:sp>
      <p:sp>
        <p:nvSpPr>
          <p:cNvPr id="3" name="Subtitle 2"/>
          <p:cNvSpPr>
            <a:spLocks noGrp="1"/>
          </p:cNvSpPr>
          <p:nvPr>
            <p:ph type="subTitle" idx="1"/>
          </p:nvPr>
        </p:nvSpPr>
        <p:spPr>
          <a:xfrm>
            <a:off x="1154955" y="4966314"/>
            <a:ext cx="8825658" cy="861420"/>
          </a:xfrm>
        </p:spPr>
        <p:txBody>
          <a:bodyPr>
            <a:normAutofit fontScale="77500" lnSpcReduction="20000"/>
          </a:bodyPr>
          <a:lstStyle/>
          <a:p>
            <a:r>
              <a:rPr lang="en-US" dirty="0" smtClean="0"/>
              <a:t>Nm economic development department finance team</a:t>
            </a:r>
          </a:p>
          <a:p>
            <a:r>
              <a:rPr lang="en-US" dirty="0" smtClean="0"/>
              <a:t>Juan Torres, Johanna Nelson </a:t>
            </a:r>
            <a:endParaRPr lang="en-US" dirty="0" smtClean="0"/>
          </a:p>
          <a:p>
            <a:r>
              <a:rPr lang="en-US" dirty="0" smtClean="0"/>
              <a:t>7/26/2017</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7784" y="1461720"/>
            <a:ext cx="1575605" cy="1373309"/>
          </a:xfrm>
          <a:prstGeom prst="rect">
            <a:avLst/>
          </a:prstGeom>
          <a:ln w="28575">
            <a:solidFill>
              <a:schemeClr val="tx2">
                <a:lumMod val="60000"/>
                <a:lumOff val="40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208" y="1480090"/>
            <a:ext cx="2358678" cy="13549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954" y="1479797"/>
            <a:ext cx="3874598" cy="1239871"/>
          </a:xfrm>
          <a:prstGeom prst="rect">
            <a:avLst/>
          </a:prstGeom>
        </p:spPr>
      </p:pic>
    </p:spTree>
    <p:extLst>
      <p:ext uri="{BB962C8B-B14F-4D97-AF65-F5344CB8AC3E}">
        <p14:creationId xmlns:p14="http://schemas.microsoft.com/office/powerpoint/2010/main" val="80552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t>Broadband is a critical component in health care delivery via telemedicine, education via distance learning, and public safety. </a:t>
            </a:r>
          </a:p>
          <a:p>
            <a:pPr marL="457200" indent="-457200">
              <a:buFont typeface="Arial" panose="020B0604020202020204" pitchFamily="34" charset="0"/>
              <a:buChar char="•"/>
            </a:pPr>
            <a:r>
              <a:rPr lang="en-US" sz="2400" dirty="0"/>
              <a:t>A report by the Wisconsin Tech Council in 2011 determined that even tourism can be impacted by a lack of broadband availability.</a:t>
            </a:r>
          </a:p>
          <a:p>
            <a:pPr marL="0" indent="0">
              <a:buNone/>
            </a:pPr>
            <a:endParaRPr lang="en-US" dirty="0"/>
          </a:p>
        </p:txBody>
      </p:sp>
    </p:spTree>
    <p:extLst>
      <p:ext uri="{BB962C8B-B14F-4D97-AF65-F5344CB8AC3E}">
        <p14:creationId xmlns:p14="http://schemas.microsoft.com/office/powerpoint/2010/main" val="1716372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NEDD Broadband:  5 Year Strategic  Plan</a:t>
            </a:r>
            <a:br>
              <a:rPr lang="en-US" sz="3200" dirty="0"/>
            </a:br>
            <a:r>
              <a:rPr lang="en-US" sz="3200" b="1" dirty="0">
                <a:solidFill>
                  <a:srgbClr val="FFFF00"/>
                </a:solidFill>
              </a:rPr>
              <a:t>Goal</a:t>
            </a:r>
            <a:endParaRPr lang="en-US" sz="3200" dirty="0"/>
          </a:p>
        </p:txBody>
      </p:sp>
      <p:sp>
        <p:nvSpPr>
          <p:cNvPr id="3" name="Content Placeholder 2"/>
          <p:cNvSpPr>
            <a:spLocks noGrp="1"/>
          </p:cNvSpPr>
          <p:nvPr>
            <p:ph idx="1"/>
          </p:nvPr>
        </p:nvSpPr>
        <p:spPr/>
        <p:txBody>
          <a:bodyPr>
            <a:normAutofit/>
          </a:bodyPr>
          <a:lstStyle/>
          <a:p>
            <a:pPr marL="571500" indent="-571500">
              <a:buFont typeface="Arial" panose="020B0604020202020204" pitchFamily="34" charset="0"/>
              <a:buChar char="•"/>
            </a:pPr>
            <a:r>
              <a:rPr lang="en-US" sz="2400" dirty="0"/>
              <a:t>Prioritize funding for fiber/broadband development statewide. </a:t>
            </a:r>
          </a:p>
          <a:p>
            <a:pPr marL="571500" indent="-571500">
              <a:buFont typeface="Arial" panose="020B0604020202020204" pitchFamily="34" charset="0"/>
              <a:buChar char="•"/>
            </a:pPr>
            <a:r>
              <a:rPr lang="en-US" sz="2400" dirty="0"/>
              <a:t>Leverage available federal funding with State Resources, including LEDA Funds. </a:t>
            </a:r>
          </a:p>
        </p:txBody>
      </p:sp>
    </p:spTree>
    <p:extLst>
      <p:ext uri="{BB962C8B-B14F-4D97-AF65-F5344CB8AC3E}">
        <p14:creationId xmlns:p14="http://schemas.microsoft.com/office/powerpoint/2010/main" val="4028974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NEDD Broadband:  5 Year Strategic  Plan</a:t>
            </a:r>
            <a:br>
              <a:rPr lang="en-US" sz="3200" dirty="0"/>
            </a:br>
            <a:r>
              <a:rPr lang="en-US" sz="3200" b="1" dirty="0">
                <a:solidFill>
                  <a:srgbClr val="FFFF00"/>
                </a:solidFill>
              </a:rPr>
              <a:t>Objectives</a:t>
            </a:r>
            <a:endParaRPr lang="en-US" sz="3200" dirty="0"/>
          </a:p>
        </p:txBody>
      </p:sp>
      <p:sp>
        <p:nvSpPr>
          <p:cNvPr id="3" name="Content Placeholder 2"/>
          <p:cNvSpPr>
            <a:spLocks noGrp="1"/>
          </p:cNvSpPr>
          <p:nvPr>
            <p:ph idx="1"/>
          </p:nvPr>
        </p:nvSpPr>
        <p:spPr/>
        <p:txBody>
          <a:bodyPr>
            <a:normAutofit fontScale="25000" lnSpcReduction="20000"/>
          </a:bodyPr>
          <a:lstStyle/>
          <a:p>
            <a:pPr marL="571500" indent="-571500">
              <a:buFont typeface="Arial" panose="020B0604020202020204" pitchFamily="34" charset="0"/>
              <a:buChar char="•"/>
            </a:pPr>
            <a:r>
              <a:rPr lang="en-US" sz="9600" dirty="0"/>
              <a:t>Utilize the final DoIT Broadband Economic Plan goals and objectives to assist communities in effectively adopting policies and procedures in broadband development and deployment </a:t>
            </a:r>
          </a:p>
          <a:p>
            <a:pPr marL="571500" indent="-571500">
              <a:buFont typeface="Arial" panose="020B0604020202020204" pitchFamily="34" charset="0"/>
              <a:buChar char="•"/>
            </a:pPr>
            <a:r>
              <a:rPr lang="en-US" sz="9600" dirty="0"/>
              <a:t>Identify regional broadband projects that may be scaled up to interconnect with other planned projects with a goal of a statewide fiber optic network for economic development projects. </a:t>
            </a:r>
          </a:p>
          <a:p>
            <a:endParaRPr lang="en-US" dirty="0"/>
          </a:p>
        </p:txBody>
      </p:sp>
    </p:spTree>
    <p:extLst>
      <p:ext uri="{BB962C8B-B14F-4D97-AF65-F5344CB8AC3E}">
        <p14:creationId xmlns:p14="http://schemas.microsoft.com/office/powerpoint/2010/main" val="3757289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NEDD Broadband:  5 Year Strategic  Plan</a:t>
            </a:r>
            <a:br>
              <a:rPr lang="en-US" sz="3200" dirty="0"/>
            </a:br>
            <a:r>
              <a:rPr lang="en-US" sz="3200" b="1" dirty="0">
                <a:solidFill>
                  <a:srgbClr val="FFFF00"/>
                </a:solidFill>
                <a:latin typeface="Arial" panose="020B0604020202020204" pitchFamily="34" charset="0"/>
              </a:rPr>
              <a:t>Strategies</a:t>
            </a:r>
            <a:endParaRPr lang="en-US" sz="32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t>Assist communities in identifying and accessing state, federal and private funding opportunities for broadband development and deployment. </a:t>
            </a:r>
          </a:p>
          <a:p>
            <a:pPr>
              <a:buFont typeface="Arial" panose="020B0604020202020204" pitchFamily="34" charset="0"/>
              <a:buChar char="•"/>
            </a:pPr>
            <a:endParaRPr lang="en-US" sz="2400" dirty="0"/>
          </a:p>
          <a:p>
            <a:pPr>
              <a:buFont typeface="Arial" panose="020B0604020202020204" pitchFamily="34" charset="0"/>
              <a:buChar char="•"/>
            </a:pPr>
            <a:r>
              <a:rPr lang="en-US" sz="2400" dirty="0"/>
              <a:t>Track and report assistance provided to communities on development and deployment efforts, including technical assistance, economic impact analysis and identifying best practices. </a:t>
            </a:r>
          </a:p>
          <a:p>
            <a:pPr marL="0" indent="0">
              <a:buNone/>
            </a:pPr>
            <a:endParaRPr lang="en-US" dirty="0"/>
          </a:p>
        </p:txBody>
      </p:sp>
    </p:spTree>
    <p:extLst>
      <p:ext uri="{BB962C8B-B14F-4D97-AF65-F5344CB8AC3E}">
        <p14:creationId xmlns:p14="http://schemas.microsoft.com/office/powerpoint/2010/main" val="3957124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905000" y="1524000"/>
            <a:ext cx="8077200" cy="1371600"/>
          </a:xfrm>
        </p:spPr>
        <p:txBody>
          <a:bodyPr/>
          <a:lstStyle/>
          <a:p>
            <a:pPr>
              <a:lnSpc>
                <a:spcPct val="90000"/>
              </a:lnSpc>
            </a:pPr>
            <a:r>
              <a:rPr lang="en-US" sz="2800" b="1" dirty="0">
                <a:latin typeface="Arial" charset="0"/>
              </a:rPr>
              <a:t>FUNDIT</a:t>
            </a:r>
          </a:p>
          <a:p>
            <a:pPr>
              <a:lnSpc>
                <a:spcPct val="90000"/>
              </a:lnSpc>
            </a:pPr>
            <a:r>
              <a:rPr lang="en-US" sz="2800" b="1" dirty="0">
                <a:latin typeface="Arial" charset="0"/>
              </a:rPr>
              <a:t>NM Department of Economic Development</a:t>
            </a:r>
          </a:p>
          <a:p>
            <a:pPr>
              <a:lnSpc>
                <a:spcPct val="90000"/>
              </a:lnSpc>
            </a:pPr>
            <a:r>
              <a:rPr lang="en-US" sz="2000" b="1" dirty="0">
                <a:latin typeface="Arial" charset="0"/>
              </a:rPr>
              <a:t>26 July 2017</a:t>
            </a:r>
          </a:p>
        </p:txBody>
      </p:sp>
      <p:pic>
        <p:nvPicPr>
          <p:cNvPr id="2054" name="Picture 9" descr="A bundle of optical fibers. Theoretically, using advanced techniques such as DWDM, the modest number of fibers seen here could have sufficient bandwidth to easily carry the sum of all types of current data transmission needs for the entire planet. (~100 terabits per second per fiber [1])">
            <a:hlinkClick r:id="rId2" tooltip="A bundle of optical fibers. Theoretically, using advanced techniques such as DWDM, the modest number of fibers seen here could have sufficient bandwidth to easily carry the sum of all types of current data transmission needs for the entire planet. (~100 terabits per second per fiber [1])"/>
          </p:cNvPr>
          <p:cNvPicPr>
            <a:picLocks noChangeAspect="1" noChangeArrowheads="1"/>
          </p:cNvPicPr>
          <p:nvPr/>
        </p:nvPicPr>
        <p:blipFill>
          <a:blip r:embed="rId3" cstate="print"/>
          <a:srcRect/>
          <a:stretch>
            <a:fillRect/>
          </a:stretch>
        </p:blipFill>
        <p:spPr bwMode="auto">
          <a:xfrm>
            <a:off x="4686300" y="3250343"/>
            <a:ext cx="2667000" cy="2254250"/>
          </a:xfrm>
          <a:prstGeom prst="rect">
            <a:avLst/>
          </a:prstGeom>
          <a:noFill/>
          <a:ln w="9525">
            <a:noFill/>
            <a:miter lim="800000"/>
            <a:headEnd/>
            <a:tailEnd/>
          </a:ln>
        </p:spPr>
      </p:pic>
      <p:sp>
        <p:nvSpPr>
          <p:cNvPr id="6" name="Rectangle 5"/>
          <p:cNvSpPr/>
          <p:nvPr/>
        </p:nvSpPr>
        <p:spPr>
          <a:xfrm>
            <a:off x="1600200" y="228600"/>
            <a:ext cx="8839200" cy="1631216"/>
          </a:xfrm>
          <a:prstGeom prst="rect">
            <a:avLst/>
          </a:prstGeom>
          <a:noFill/>
        </p:spPr>
        <p:txBody>
          <a:bodyPr wrap="square" lIns="91440" tIns="45720" rIns="91440" bIns="45720">
            <a:spAutoFit/>
          </a:bodyPr>
          <a:lstStyle/>
          <a:p>
            <a:pPr algn="ctr" defTabSz="914400" eaLnBrk="0" fontAlgn="base" hangingPunct="0">
              <a:spcBef>
                <a:spcPct val="0"/>
              </a:spcBef>
              <a:spcAft>
                <a:spcPct val="0"/>
              </a:spcAft>
            </a:pPr>
            <a:r>
              <a:rPr lang="en-US" sz="3200" b="1" u="sng" dirty="0">
                <a:ln w="1905"/>
                <a:gradFill>
                  <a:gsLst>
                    <a:gs pos="0">
                      <a:srgbClr val="E7BB01">
                        <a:shade val="20000"/>
                        <a:satMod val="200000"/>
                      </a:srgbClr>
                    </a:gs>
                    <a:gs pos="78000">
                      <a:srgbClr val="E7BB01">
                        <a:tint val="90000"/>
                        <a:shade val="89000"/>
                        <a:satMod val="220000"/>
                      </a:srgbClr>
                    </a:gs>
                    <a:gs pos="100000">
                      <a:srgbClr val="E7BB01">
                        <a:tint val="12000"/>
                        <a:satMod val="255000"/>
                      </a:srgbClr>
                    </a:gs>
                  </a:gsLst>
                  <a:lin ang="5400000"/>
                </a:gradFill>
                <a:effectLst>
                  <a:innerShdw blurRad="69850" dist="43180" dir="5400000">
                    <a:srgbClr val="000000">
                      <a:alpha val="65000"/>
                    </a:srgbClr>
                  </a:innerShdw>
                </a:effectLst>
                <a:latin typeface="Arial" charset="0"/>
              </a:rPr>
              <a:t>BROADBAND OVERVIEW</a:t>
            </a:r>
          </a:p>
          <a:p>
            <a:pPr algn="ctr" defTabSz="914400" eaLnBrk="0" fontAlgn="base" hangingPunct="0">
              <a:spcBef>
                <a:spcPct val="0"/>
              </a:spcBef>
              <a:spcAft>
                <a:spcPct val="0"/>
              </a:spcAft>
            </a:pPr>
            <a:r>
              <a:rPr lang="en-US" sz="3200" b="1" u="sng" dirty="0">
                <a:ln w="1905"/>
                <a:gradFill>
                  <a:gsLst>
                    <a:gs pos="0">
                      <a:srgbClr val="E7BB01">
                        <a:shade val="20000"/>
                        <a:satMod val="200000"/>
                      </a:srgbClr>
                    </a:gs>
                    <a:gs pos="78000">
                      <a:srgbClr val="E7BB01">
                        <a:tint val="90000"/>
                        <a:shade val="89000"/>
                        <a:satMod val="220000"/>
                      </a:srgbClr>
                    </a:gs>
                    <a:gs pos="100000">
                      <a:srgbClr val="E7BB01">
                        <a:tint val="12000"/>
                        <a:satMod val="255000"/>
                      </a:srgbClr>
                    </a:gs>
                  </a:gsLst>
                  <a:lin ang="5400000"/>
                </a:gradFill>
                <a:effectLst>
                  <a:innerShdw blurRad="69850" dist="43180" dir="5400000">
                    <a:srgbClr val="000000">
                      <a:alpha val="65000"/>
                    </a:srgbClr>
                  </a:innerShdw>
                </a:effectLst>
                <a:latin typeface="Arial" charset="0"/>
              </a:rPr>
              <a:t>New Mexico Broadband Program</a:t>
            </a:r>
          </a:p>
          <a:p>
            <a:pPr algn="ctr" defTabSz="914400" eaLnBrk="0" fontAlgn="base" hangingPunct="0">
              <a:spcBef>
                <a:spcPct val="0"/>
              </a:spcBef>
              <a:spcAft>
                <a:spcPct val="0"/>
              </a:spcAft>
            </a:pPr>
            <a:r>
              <a:rPr lang="en-US" sz="2800" b="1" u="sng" dirty="0">
                <a:ln w="1905"/>
                <a:gradFill>
                  <a:gsLst>
                    <a:gs pos="0">
                      <a:srgbClr val="E7BB01">
                        <a:shade val="20000"/>
                        <a:satMod val="200000"/>
                      </a:srgbClr>
                    </a:gs>
                    <a:gs pos="78000">
                      <a:srgbClr val="E7BB01">
                        <a:tint val="90000"/>
                        <a:shade val="89000"/>
                        <a:satMod val="220000"/>
                      </a:srgbClr>
                    </a:gs>
                    <a:gs pos="100000">
                      <a:srgbClr val="E7BB01">
                        <a:tint val="12000"/>
                        <a:satMod val="255000"/>
                      </a:srgbClr>
                    </a:gs>
                  </a:gsLst>
                  <a:lin ang="5400000"/>
                </a:gradFill>
                <a:effectLst>
                  <a:innerShdw blurRad="69850" dist="43180" dir="5400000">
                    <a:srgbClr val="000000">
                      <a:alpha val="65000"/>
                    </a:srgbClr>
                  </a:innerShdw>
                </a:effectLst>
                <a:latin typeface="Arial" charset="0"/>
              </a:rPr>
              <a:t> </a:t>
            </a:r>
          </a:p>
          <a:p>
            <a:pPr algn="ctr" defTabSz="914400" eaLnBrk="0" fontAlgn="base" hangingPunct="0">
              <a:spcBef>
                <a:spcPct val="0"/>
              </a:spcBef>
              <a:spcAft>
                <a:spcPct val="0"/>
              </a:spcAft>
            </a:pPr>
            <a:endParaRPr lang="en-US" sz="800" b="1" dirty="0">
              <a:solidFill>
                <a:srgbClr val="FFCF01">
                  <a:lumMod val="75000"/>
                </a:srgbClr>
              </a:solidFill>
              <a:latin typeface="Arial" charset="0"/>
            </a:endParaRPr>
          </a:p>
        </p:txBody>
      </p:sp>
      <p:sp>
        <p:nvSpPr>
          <p:cNvPr id="2" name="TextBox 1"/>
          <p:cNvSpPr txBox="1"/>
          <p:nvPr/>
        </p:nvSpPr>
        <p:spPr>
          <a:xfrm>
            <a:off x="3848100" y="5504593"/>
            <a:ext cx="4343400" cy="677108"/>
          </a:xfrm>
          <a:prstGeom prst="rect">
            <a:avLst/>
          </a:prstGeom>
          <a:noFill/>
        </p:spPr>
        <p:txBody>
          <a:bodyPr wrap="square" rtlCol="0">
            <a:spAutoFit/>
          </a:bodyPr>
          <a:lstStyle/>
          <a:p>
            <a:pPr algn="ctr" defTabSz="914400" eaLnBrk="0" fontAlgn="base" hangingPunct="0">
              <a:spcBef>
                <a:spcPct val="0"/>
              </a:spcBef>
              <a:spcAft>
                <a:spcPct val="0"/>
              </a:spcAft>
            </a:pPr>
            <a:r>
              <a:rPr lang="en-US" sz="2000" b="1" dirty="0">
                <a:solidFill>
                  <a:srgbClr val="FFCF01">
                    <a:lumMod val="75000"/>
                  </a:srgbClr>
                </a:solidFill>
                <a:latin typeface="Arial" charset="0"/>
              </a:rPr>
              <a:t>Building a Statewide Solution</a:t>
            </a:r>
          </a:p>
          <a:p>
            <a:pPr defTabSz="914400" eaLnBrk="0" fontAlgn="base" hangingPunct="0">
              <a:spcBef>
                <a:spcPct val="0"/>
              </a:spcBef>
              <a:spcAft>
                <a:spcPct val="0"/>
              </a:spcAft>
            </a:pPr>
            <a:endParaRPr lang="en-US" dirty="0">
              <a:solidFill>
                <a:srgbClr val="000000"/>
              </a:solidFill>
            </a:endParaRPr>
          </a:p>
        </p:txBody>
      </p:sp>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1" y="6396810"/>
            <a:ext cx="1172327" cy="388443"/>
          </a:xfrm>
          <a:prstGeom prst="rect">
            <a:avLst/>
          </a:prstGeom>
        </p:spPr>
      </p:pic>
      <p:sp>
        <p:nvSpPr>
          <p:cNvPr id="8" name="TextBox 7"/>
          <p:cNvSpPr txBox="1"/>
          <p:nvPr/>
        </p:nvSpPr>
        <p:spPr>
          <a:xfrm>
            <a:off x="7409507" y="6591031"/>
            <a:ext cx="3138030" cy="246221"/>
          </a:xfrm>
          <a:prstGeom prst="rect">
            <a:avLst/>
          </a:prstGeom>
          <a:noFill/>
        </p:spPr>
        <p:txBody>
          <a:bodyPr wrap="square" rtlCol="0">
            <a:spAutoFit/>
          </a:bodyPr>
          <a:lstStyle/>
          <a:p>
            <a:pPr defTabSz="914400" eaLnBrk="0" fontAlgn="base" hangingPunct="0">
              <a:spcBef>
                <a:spcPct val="0"/>
              </a:spcBef>
              <a:spcAft>
                <a:spcPct val="0"/>
              </a:spcAft>
            </a:pPr>
            <a:r>
              <a:rPr lang="en-US" sz="1000" b="1" i="1" dirty="0">
                <a:solidFill>
                  <a:srgbClr val="333399">
                    <a:lumMod val="75000"/>
                  </a:srgbClr>
                </a:solidFill>
              </a:rPr>
              <a:t>Office of Broadband and Geospatial Initiatives</a:t>
            </a:r>
          </a:p>
        </p:txBody>
      </p:sp>
    </p:spTree>
    <p:extLst>
      <p:ext uri="{BB962C8B-B14F-4D97-AF65-F5344CB8AC3E}">
        <p14:creationId xmlns:p14="http://schemas.microsoft.com/office/powerpoint/2010/main" val="34654081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676400" y="9446"/>
            <a:ext cx="8839200" cy="914400"/>
          </a:xfrm>
        </p:spPr>
        <p:txBody>
          <a:bodyPr/>
          <a:lstStyle/>
          <a:p>
            <a:r>
              <a:rPr lang="en-US" b="1" u="sng" dirty="0" smtClean="0">
                <a:latin typeface="Arial" charset="0"/>
              </a:rPr>
              <a:t>BROADBAND: Essential Utility</a:t>
            </a:r>
            <a:endParaRPr lang="en-US" b="1" u="sng" dirty="0">
              <a:latin typeface="Arial" charset="0"/>
            </a:endParaRPr>
          </a:p>
        </p:txBody>
      </p:sp>
      <p:graphicFrame>
        <p:nvGraphicFramePr>
          <p:cNvPr id="4" name="Diagram 3"/>
          <p:cNvGraphicFramePr/>
          <p:nvPr>
            <p:extLst/>
          </p:nvPr>
        </p:nvGraphicFramePr>
        <p:xfrm>
          <a:off x="2411226" y="3657600"/>
          <a:ext cx="7086600" cy="2600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p:cNvSpPr txBox="1">
            <a:spLocks noChangeArrowheads="1"/>
          </p:cNvSpPr>
          <p:nvPr/>
        </p:nvSpPr>
        <p:spPr bwMode="auto">
          <a:xfrm>
            <a:off x="1954026" y="866002"/>
            <a:ext cx="8001000" cy="317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lvl="1" defTabSz="914400">
              <a:buClr>
                <a:srgbClr val="FF0000"/>
              </a:buClr>
            </a:pPr>
            <a:r>
              <a:rPr lang="en-US" kern="0" dirty="0">
                <a:solidFill>
                  <a:srgbClr val="000000"/>
                </a:solidFill>
              </a:rPr>
              <a:t>E-Everything</a:t>
            </a:r>
          </a:p>
          <a:p>
            <a:pPr lvl="2" defTabSz="914400">
              <a:buClr>
                <a:srgbClr val="3333CC"/>
              </a:buClr>
            </a:pPr>
            <a:r>
              <a:rPr lang="en-US" kern="0" dirty="0">
                <a:solidFill>
                  <a:srgbClr val="000000"/>
                </a:solidFill>
              </a:rPr>
              <a:t>Commerce, Education, Healthcare, Jobs, Social Services, Auto Registration, Purchases, Food Assistance, Scheduling, Motor Vehicle, Medicare, Taxes, Payments, Research, Weather, Investments, Retirement, Financials, Advocacy, Donations, Registration, Marketing, Business, Emergency Services, Family and more. </a:t>
            </a:r>
          </a:p>
        </p:txBody>
      </p:sp>
      <p:sp>
        <p:nvSpPr>
          <p:cNvPr id="6" name="Down Arrow 5"/>
          <p:cNvSpPr/>
          <p:nvPr/>
        </p:nvSpPr>
        <p:spPr bwMode="auto">
          <a:xfrm rot="10800000">
            <a:off x="3124200" y="5837173"/>
            <a:ext cx="5715000" cy="457200"/>
          </a:xfrm>
          <a:prstGeom prst="downArrow">
            <a:avLst>
              <a:gd name="adj1" fmla="val 50000"/>
              <a:gd name="adj2" fmla="val 59346"/>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a:solidFill>
                <a:srgbClr val="000000"/>
              </a:solidFill>
            </a:endParaRPr>
          </a:p>
        </p:txBody>
      </p:sp>
      <p:sp>
        <p:nvSpPr>
          <p:cNvPr id="9" name="Rectangle 8"/>
          <p:cNvSpPr/>
          <p:nvPr/>
        </p:nvSpPr>
        <p:spPr bwMode="auto">
          <a:xfrm>
            <a:off x="4572001" y="6330898"/>
            <a:ext cx="2819399" cy="374702"/>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400" b="1" dirty="0">
                <a:solidFill>
                  <a:srgbClr val="FFFFFF"/>
                </a:solidFill>
              </a:rPr>
              <a:t>BROADBAND</a:t>
            </a:r>
          </a:p>
        </p:txBody>
      </p:sp>
      <p:sp>
        <p:nvSpPr>
          <p:cNvPr id="2" name="Slide Number Placeholder 1"/>
          <p:cNvSpPr>
            <a:spLocks noGrp="1"/>
          </p:cNvSpPr>
          <p:nvPr>
            <p:ph type="sldNum" sz="quarter" idx="12"/>
          </p:nvPr>
        </p:nvSpPr>
        <p:spPr/>
        <p:txBody>
          <a:bodyPr/>
          <a:lstStyle/>
          <a:p>
            <a:fld id="{1F6DD90A-6F2C-4094-90D4-ABA0A66990AE}"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2937651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D1B966-92E0-40EF-932B-E1B81A1BA244}" type="slidenum">
              <a:rPr lang="en-US" smtClean="0">
                <a:solidFill>
                  <a:srgbClr val="000000"/>
                </a:solidFill>
              </a:rPr>
              <a:pPr/>
              <a:t>16</a:t>
            </a:fld>
            <a:endParaRPr lang="en-US" dirty="0">
              <a:solidFill>
                <a:srgbClr val="000000"/>
              </a:solidFill>
            </a:endParaRP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921" y="6305167"/>
            <a:ext cx="1172327" cy="388443"/>
          </a:xfrm>
          <a:prstGeom prst="rect">
            <a:avLst/>
          </a:prstGeom>
        </p:spPr>
      </p:pic>
      <p:sp>
        <p:nvSpPr>
          <p:cNvPr id="9" name="TextBox 8"/>
          <p:cNvSpPr txBox="1"/>
          <p:nvPr/>
        </p:nvSpPr>
        <p:spPr>
          <a:xfrm>
            <a:off x="3155194" y="6376252"/>
            <a:ext cx="3138030" cy="246221"/>
          </a:xfrm>
          <a:prstGeom prst="rect">
            <a:avLst/>
          </a:prstGeom>
          <a:noFill/>
        </p:spPr>
        <p:txBody>
          <a:bodyPr wrap="square" rtlCol="0">
            <a:spAutoFit/>
          </a:bodyPr>
          <a:lstStyle/>
          <a:p>
            <a:pPr defTabSz="914400" eaLnBrk="0" fontAlgn="base" hangingPunct="0">
              <a:spcBef>
                <a:spcPct val="0"/>
              </a:spcBef>
              <a:spcAft>
                <a:spcPct val="0"/>
              </a:spcAft>
            </a:pPr>
            <a:r>
              <a:rPr lang="en-US" sz="1000" b="1" i="1" dirty="0">
                <a:solidFill>
                  <a:srgbClr val="333399">
                    <a:lumMod val="75000"/>
                  </a:srgbClr>
                </a:solidFill>
              </a:rPr>
              <a:t>Office of Broadband and Geospatial Initiatives</a:t>
            </a:r>
          </a:p>
        </p:txBody>
      </p:sp>
      <p:sp>
        <p:nvSpPr>
          <p:cNvPr id="5" name="TextBox 4"/>
          <p:cNvSpPr txBox="1"/>
          <p:nvPr/>
        </p:nvSpPr>
        <p:spPr>
          <a:xfrm>
            <a:off x="1667436" y="234459"/>
            <a:ext cx="8901953" cy="1200329"/>
          </a:xfrm>
          <a:prstGeom prst="rect">
            <a:avLst/>
          </a:prstGeom>
          <a:noFill/>
        </p:spPr>
        <p:txBody>
          <a:bodyPr wrap="square" rtlCol="0">
            <a:spAutoFit/>
          </a:bodyPr>
          <a:lstStyle/>
          <a:p>
            <a:pPr algn="ctr" defTabSz="914400" eaLnBrk="0" fontAlgn="base" hangingPunct="0">
              <a:spcBef>
                <a:spcPct val="0"/>
              </a:spcBef>
              <a:spcAft>
                <a:spcPct val="0"/>
              </a:spcAft>
            </a:pPr>
            <a:r>
              <a:rPr lang="en-US" sz="2400" b="1" dirty="0">
                <a:solidFill>
                  <a:srgbClr val="333399">
                    <a:lumMod val="75000"/>
                  </a:srgbClr>
                </a:solidFill>
              </a:rPr>
              <a:t>OFFICE OF BROADBAND AND GEOSPATIAL INITIATIVES</a:t>
            </a:r>
          </a:p>
          <a:p>
            <a:pPr algn="ctr" defTabSz="914400" eaLnBrk="0" fontAlgn="base" hangingPunct="0">
              <a:spcBef>
                <a:spcPct val="0"/>
              </a:spcBef>
              <a:spcAft>
                <a:spcPct val="0"/>
              </a:spcAft>
            </a:pPr>
            <a:endParaRPr lang="en-US" sz="2400" b="1" dirty="0">
              <a:solidFill>
                <a:srgbClr val="333399">
                  <a:lumMod val="75000"/>
                </a:srgbClr>
              </a:solidFill>
            </a:endParaRPr>
          </a:p>
          <a:p>
            <a:pPr algn="ctr" defTabSz="914400" eaLnBrk="0" fontAlgn="base" hangingPunct="0">
              <a:spcBef>
                <a:spcPct val="0"/>
              </a:spcBef>
              <a:spcAft>
                <a:spcPct val="0"/>
              </a:spcAft>
            </a:pPr>
            <a:r>
              <a:rPr lang="en-US" sz="2400" b="1" dirty="0">
                <a:solidFill>
                  <a:srgbClr val="333399">
                    <a:lumMod val="75000"/>
                  </a:srgbClr>
                </a:solidFill>
              </a:rPr>
              <a:t>(OBGI)</a:t>
            </a:r>
          </a:p>
        </p:txBody>
      </p:sp>
      <p:sp>
        <p:nvSpPr>
          <p:cNvPr id="7" name="Content Placeholder 9"/>
          <p:cNvSpPr>
            <a:spLocks noGrp="1"/>
          </p:cNvSpPr>
          <p:nvPr>
            <p:ph idx="1"/>
          </p:nvPr>
        </p:nvSpPr>
        <p:spPr>
          <a:xfrm>
            <a:off x="1958788" y="1927412"/>
            <a:ext cx="8485095" cy="3876022"/>
          </a:xfrm>
        </p:spPr>
        <p:txBody>
          <a:bodyPr/>
          <a:lstStyle/>
          <a:p>
            <a:pPr marL="0" indent="0">
              <a:buNone/>
            </a:pPr>
            <a:r>
              <a:rPr lang="en-US" sz="2800" b="1" dirty="0">
                <a:solidFill>
                  <a:schemeClr val="tx2">
                    <a:lumMod val="75000"/>
                  </a:schemeClr>
                </a:solidFill>
              </a:rPr>
              <a:t>PURPOSE</a:t>
            </a:r>
            <a:r>
              <a:rPr lang="en-US" sz="2800" dirty="0">
                <a:solidFill>
                  <a:schemeClr val="tx2">
                    <a:lumMod val="75000"/>
                  </a:schemeClr>
                </a:solidFill>
              </a:rPr>
              <a:t>:</a:t>
            </a:r>
          </a:p>
          <a:p>
            <a:pPr lvl="1">
              <a:buFont typeface="Arial" panose="020B0604020202020204" pitchFamily="34" charset="0"/>
              <a:buChar char="•"/>
            </a:pPr>
            <a:r>
              <a:rPr lang="en-US" sz="2000" b="1" dirty="0">
                <a:solidFill>
                  <a:schemeClr val="tx2">
                    <a:lumMod val="75000"/>
                  </a:schemeClr>
                </a:solidFill>
              </a:rPr>
              <a:t>Coordinate</a:t>
            </a:r>
            <a:r>
              <a:rPr lang="en-US" sz="2000" dirty="0">
                <a:solidFill>
                  <a:schemeClr val="tx2">
                    <a:lumMod val="75000"/>
                  </a:schemeClr>
                </a:solidFill>
              </a:rPr>
              <a:t> Broadband and Geospatial activities in New Mexico</a:t>
            </a:r>
          </a:p>
          <a:p>
            <a:pPr lvl="1">
              <a:buFont typeface="Arial" panose="020B0604020202020204" pitchFamily="34" charset="0"/>
              <a:buChar char="•"/>
            </a:pPr>
            <a:r>
              <a:rPr lang="en-US" sz="2000" b="1" dirty="0">
                <a:solidFill>
                  <a:schemeClr val="tx2">
                    <a:lumMod val="75000"/>
                  </a:schemeClr>
                </a:solidFill>
              </a:rPr>
              <a:t>Collaborate</a:t>
            </a:r>
            <a:r>
              <a:rPr lang="en-US" sz="2000" dirty="0">
                <a:solidFill>
                  <a:schemeClr val="tx2">
                    <a:lumMod val="75000"/>
                  </a:schemeClr>
                </a:solidFill>
              </a:rPr>
              <a:t> with State, Local, Federal, and Private entities</a:t>
            </a:r>
          </a:p>
          <a:p>
            <a:pPr lvl="1">
              <a:buFont typeface="Arial" panose="020B0604020202020204" pitchFamily="34" charset="0"/>
              <a:buChar char="•"/>
            </a:pPr>
            <a:r>
              <a:rPr lang="en-US" sz="2000" b="1" dirty="0">
                <a:solidFill>
                  <a:schemeClr val="tx2">
                    <a:lumMod val="75000"/>
                  </a:schemeClr>
                </a:solidFill>
              </a:rPr>
              <a:t>Leverage</a:t>
            </a:r>
            <a:r>
              <a:rPr lang="en-US" sz="2000" dirty="0">
                <a:solidFill>
                  <a:schemeClr val="tx2">
                    <a:lumMod val="75000"/>
                  </a:schemeClr>
                </a:solidFill>
              </a:rPr>
              <a:t> returns on investments, economies of scale, and sustainability</a:t>
            </a:r>
          </a:p>
          <a:p>
            <a:pPr marL="457200" lvl="1" indent="0">
              <a:buNone/>
            </a:pPr>
            <a:endParaRPr lang="en-US" sz="2000" dirty="0">
              <a:solidFill>
                <a:schemeClr val="tx2">
                  <a:lumMod val="75000"/>
                </a:schemeClr>
              </a:solidFill>
            </a:endParaRPr>
          </a:p>
          <a:p>
            <a:pPr marL="57150" indent="0">
              <a:buNone/>
            </a:pPr>
            <a:r>
              <a:rPr lang="en-US" sz="2400" b="1" dirty="0">
                <a:solidFill>
                  <a:schemeClr val="tx2">
                    <a:lumMod val="75000"/>
                  </a:schemeClr>
                </a:solidFill>
              </a:rPr>
              <a:t>OUTCOME:  </a:t>
            </a:r>
          </a:p>
          <a:p>
            <a:pPr marL="857250" lvl="1" indent="-342900">
              <a:buFont typeface="Arial" panose="020B0604020202020204" pitchFamily="34" charset="0"/>
              <a:buChar char="•"/>
            </a:pPr>
            <a:r>
              <a:rPr lang="en-US" sz="2000" dirty="0">
                <a:solidFill>
                  <a:schemeClr val="tx2">
                    <a:lumMod val="75000"/>
                  </a:schemeClr>
                </a:solidFill>
              </a:rPr>
              <a:t>An integrated and statewide implementation of Broadband Infrastructure/Digital Literacy and Geospatial Technology that consolidates resources into actionable solutions.</a:t>
            </a:r>
            <a:endParaRPr lang="en-US" sz="2000" dirty="0">
              <a:solidFill>
                <a:schemeClr val="tx2">
                  <a:lumMod val="75000"/>
                </a:schemeClr>
              </a:solidFill>
            </a:endParaRPr>
          </a:p>
          <a:p>
            <a:pPr marL="57150" indent="0">
              <a:buNone/>
            </a:pPr>
            <a:endParaRPr lang="en-US" sz="2400" dirty="0"/>
          </a:p>
        </p:txBody>
      </p:sp>
      <p:pic>
        <p:nvPicPr>
          <p:cNvPr id="10" name="Picture 9" descr="A bundle of optical fibers. Theoretically, using advanced techniques such as DWDM, the modest number of fibers seen here could have sufficient bandwidth to easily carry the sum of all types of current data transmission needs for the entire planet. (~100 terabits per second per fiber [1])">
            <a:hlinkClick r:id="rId4" tooltip="A bundle of optical fibers. Theoretically, using advanced techniques such as DWDM, the modest number of fibers seen here could have sufficient bandwidth to easily carry the sum of all types of current data transmission needs for the entire planet. (~100 terabits per second per fiber [1])"/>
          </p:cNvPr>
          <p:cNvPicPr>
            <a:picLocks noChangeAspect="1" noChangeArrowheads="1"/>
          </p:cNvPicPr>
          <p:nvPr/>
        </p:nvPicPr>
        <p:blipFill>
          <a:blip r:embed="rId5" cstate="print"/>
          <a:srcRect/>
          <a:stretch>
            <a:fillRect/>
          </a:stretch>
        </p:blipFill>
        <p:spPr bwMode="auto">
          <a:xfrm>
            <a:off x="2985247" y="765058"/>
            <a:ext cx="1210236" cy="1022937"/>
          </a:xfrm>
          <a:prstGeom prst="rect">
            <a:avLst/>
          </a:prstGeom>
          <a:noFill/>
          <a:ln w="9525">
            <a:noFill/>
            <a:miter lim="800000"/>
            <a:headEnd/>
            <a:tailEnd/>
          </a:ln>
        </p:spPr>
      </p:pic>
      <p:grpSp>
        <p:nvGrpSpPr>
          <p:cNvPr id="11" name="Group 10"/>
          <p:cNvGrpSpPr/>
          <p:nvPr/>
        </p:nvGrpSpPr>
        <p:grpSpPr>
          <a:xfrm>
            <a:off x="8381077" y="848349"/>
            <a:ext cx="1043005" cy="1062644"/>
            <a:chOff x="1252538" y="1281113"/>
            <a:chExt cx="2420937" cy="3405187"/>
          </a:xfrm>
        </p:grpSpPr>
        <p:sp>
          <p:nvSpPr>
            <p:cNvPr id="12" name="AutoShape 4" descr="DOQQ"/>
            <p:cNvSpPr>
              <a:spLocks noChangeArrowheads="1"/>
            </p:cNvSpPr>
            <p:nvPr/>
          </p:nvSpPr>
          <p:spPr bwMode="auto">
            <a:xfrm>
              <a:off x="1265238" y="3759200"/>
              <a:ext cx="2376487" cy="927100"/>
            </a:xfrm>
            <a:prstGeom prst="diamond">
              <a:avLst/>
            </a:prstGeom>
            <a:blipFill dpi="0" rotWithShape="0">
              <a:blip r:embed="rId6" cstate="print"/>
              <a:srcRect/>
              <a:stretch>
                <a:fillRect/>
              </a:stretch>
            </a:blipFill>
            <a:ln w="15875">
              <a:solidFill>
                <a:schemeClr val="bg2"/>
              </a:solidFill>
              <a:miter lim="800000"/>
              <a:headEnd/>
              <a:tailEnd/>
            </a:ln>
          </p:spPr>
          <p:txBody>
            <a:bodyPr wrap="none" anchor="ctr"/>
            <a:lstStyle/>
            <a:p>
              <a:pPr defTabSz="914400" eaLnBrk="0" fontAlgn="base" hangingPunct="0">
                <a:spcBef>
                  <a:spcPct val="0"/>
                </a:spcBef>
                <a:spcAft>
                  <a:spcPct val="0"/>
                </a:spcAft>
              </a:pPr>
              <a:endParaRPr lang="en-US" dirty="0">
                <a:solidFill>
                  <a:srgbClr val="000000"/>
                </a:solidFill>
              </a:endParaRPr>
            </a:p>
          </p:txBody>
        </p:sp>
        <p:sp>
          <p:nvSpPr>
            <p:cNvPr id="13" name="AutoShape 5" descr="layer_survey_school"/>
            <p:cNvSpPr>
              <a:spLocks noChangeArrowheads="1"/>
            </p:cNvSpPr>
            <p:nvPr/>
          </p:nvSpPr>
          <p:spPr bwMode="auto">
            <a:xfrm>
              <a:off x="1304925" y="3467100"/>
              <a:ext cx="2328863" cy="733425"/>
            </a:xfrm>
            <a:prstGeom prst="diamond">
              <a:avLst/>
            </a:prstGeom>
            <a:blipFill dpi="0" rotWithShape="0">
              <a:blip r:embed="rId7" cstate="print"/>
              <a:srcRect/>
              <a:stretch>
                <a:fillRect/>
              </a:stretch>
            </a:blipFill>
            <a:ln w="15875">
              <a:solidFill>
                <a:schemeClr val="bg2"/>
              </a:solidFill>
              <a:miter lim="800000"/>
              <a:headEnd/>
              <a:tailEnd/>
            </a:ln>
          </p:spPr>
          <p:txBody>
            <a:bodyPr wrap="none" anchor="ctr"/>
            <a:lstStyle/>
            <a:p>
              <a:pPr defTabSz="914400" eaLnBrk="0" fontAlgn="base" hangingPunct="0">
                <a:spcBef>
                  <a:spcPct val="0"/>
                </a:spcBef>
                <a:spcAft>
                  <a:spcPct val="0"/>
                </a:spcAft>
              </a:pPr>
              <a:endParaRPr lang="en-US" dirty="0">
                <a:solidFill>
                  <a:srgbClr val="000000"/>
                </a:solidFill>
              </a:endParaRPr>
            </a:p>
          </p:txBody>
        </p:sp>
        <p:grpSp>
          <p:nvGrpSpPr>
            <p:cNvPr id="15" name="Group 7"/>
            <p:cNvGrpSpPr>
              <a:grpSpLocks/>
            </p:cNvGrpSpPr>
            <p:nvPr/>
          </p:nvGrpSpPr>
          <p:grpSpPr bwMode="auto">
            <a:xfrm>
              <a:off x="1312863" y="2890838"/>
              <a:ext cx="2320925" cy="1016000"/>
              <a:chOff x="960" y="2112"/>
              <a:chExt cx="2479" cy="912"/>
            </a:xfrm>
          </p:grpSpPr>
          <p:sp>
            <p:nvSpPr>
              <p:cNvPr id="28" name="AutoShape 8"/>
              <p:cNvSpPr>
                <a:spLocks noChangeArrowheads="1"/>
              </p:cNvSpPr>
              <p:nvPr/>
            </p:nvSpPr>
            <p:spPr bwMode="auto">
              <a:xfrm>
                <a:off x="960" y="2112"/>
                <a:ext cx="2479" cy="912"/>
              </a:xfrm>
              <a:prstGeom prst="diamond">
                <a:avLst/>
              </a:prstGeom>
              <a:solidFill>
                <a:srgbClr val="FFFFCC"/>
              </a:solidFill>
              <a:ln w="15875">
                <a:solidFill>
                  <a:schemeClr val="bg2"/>
                </a:solidFill>
                <a:miter lim="800000"/>
                <a:headEnd/>
                <a:tailEnd/>
              </a:ln>
            </p:spPr>
            <p:txBody>
              <a:bodyPr wrap="none" anchor="ctr"/>
              <a:lstStyle/>
              <a:p>
                <a:pPr defTabSz="914400" eaLnBrk="0" fontAlgn="base" hangingPunct="0">
                  <a:spcBef>
                    <a:spcPct val="0"/>
                  </a:spcBef>
                  <a:spcAft>
                    <a:spcPct val="0"/>
                  </a:spcAft>
                </a:pPr>
                <a:endParaRPr lang="en-US" dirty="0">
                  <a:solidFill>
                    <a:srgbClr val="000000"/>
                  </a:solidFill>
                </a:endParaRPr>
              </a:p>
            </p:txBody>
          </p:sp>
          <p:sp>
            <p:nvSpPr>
              <p:cNvPr id="29" name="AutoShape 9"/>
              <p:cNvSpPr>
                <a:spLocks noChangeArrowheads="1"/>
              </p:cNvSpPr>
              <p:nvPr/>
            </p:nvSpPr>
            <p:spPr bwMode="auto">
              <a:xfrm>
                <a:off x="1428" y="2480"/>
                <a:ext cx="203" cy="141"/>
              </a:xfrm>
              <a:prstGeom prst="triangle">
                <a:avLst>
                  <a:gd name="adj" fmla="val 50000"/>
                </a:avLst>
              </a:prstGeom>
              <a:solidFill>
                <a:schemeClr val="bg2"/>
              </a:solidFill>
              <a:ln w="15875">
                <a:solidFill>
                  <a:schemeClr val="bg2"/>
                </a:solidFill>
                <a:miter lim="800000"/>
                <a:headEnd/>
                <a:tailEnd/>
              </a:ln>
            </p:spPr>
            <p:txBody>
              <a:bodyPr vert="eaVert" wrap="none" anchor="ctr"/>
              <a:lstStyle/>
              <a:p>
                <a:pPr defTabSz="914400" eaLnBrk="0" fontAlgn="base" hangingPunct="0">
                  <a:spcBef>
                    <a:spcPct val="0"/>
                  </a:spcBef>
                  <a:spcAft>
                    <a:spcPct val="0"/>
                  </a:spcAft>
                </a:pPr>
                <a:endParaRPr lang="en-US" dirty="0">
                  <a:solidFill>
                    <a:srgbClr val="000000"/>
                  </a:solidFill>
                </a:endParaRPr>
              </a:p>
            </p:txBody>
          </p:sp>
          <p:sp>
            <p:nvSpPr>
              <p:cNvPr id="30" name="AutoShape 10"/>
              <p:cNvSpPr>
                <a:spLocks noChangeArrowheads="1"/>
              </p:cNvSpPr>
              <p:nvPr/>
            </p:nvSpPr>
            <p:spPr bwMode="auto">
              <a:xfrm>
                <a:off x="1991" y="2691"/>
                <a:ext cx="203" cy="140"/>
              </a:xfrm>
              <a:prstGeom prst="triangle">
                <a:avLst>
                  <a:gd name="adj" fmla="val 50000"/>
                </a:avLst>
              </a:prstGeom>
              <a:solidFill>
                <a:schemeClr val="bg2"/>
              </a:solidFill>
              <a:ln w="15875">
                <a:solidFill>
                  <a:schemeClr val="bg2"/>
                </a:solidFill>
                <a:miter lim="800000"/>
                <a:headEnd/>
                <a:tailEnd/>
              </a:ln>
            </p:spPr>
            <p:txBody>
              <a:bodyPr vert="eaVert" wrap="none" anchor="ctr"/>
              <a:lstStyle/>
              <a:p>
                <a:pPr defTabSz="914400" eaLnBrk="0" fontAlgn="base" hangingPunct="0">
                  <a:spcBef>
                    <a:spcPct val="0"/>
                  </a:spcBef>
                  <a:spcAft>
                    <a:spcPct val="0"/>
                  </a:spcAft>
                </a:pPr>
                <a:endParaRPr lang="en-US" dirty="0">
                  <a:solidFill>
                    <a:srgbClr val="000000"/>
                  </a:solidFill>
                </a:endParaRPr>
              </a:p>
            </p:txBody>
          </p:sp>
          <p:sp>
            <p:nvSpPr>
              <p:cNvPr id="31" name="AutoShape 11"/>
              <p:cNvSpPr>
                <a:spLocks noChangeArrowheads="1"/>
              </p:cNvSpPr>
              <p:nvPr/>
            </p:nvSpPr>
            <p:spPr bwMode="auto">
              <a:xfrm>
                <a:off x="2834" y="2480"/>
                <a:ext cx="202" cy="141"/>
              </a:xfrm>
              <a:prstGeom prst="triangle">
                <a:avLst>
                  <a:gd name="adj" fmla="val 50000"/>
                </a:avLst>
              </a:prstGeom>
              <a:solidFill>
                <a:schemeClr val="bg2"/>
              </a:solidFill>
              <a:ln w="15875">
                <a:solidFill>
                  <a:schemeClr val="bg2"/>
                </a:solidFill>
                <a:miter lim="800000"/>
                <a:headEnd/>
                <a:tailEnd/>
              </a:ln>
            </p:spPr>
            <p:txBody>
              <a:bodyPr vert="eaVert" wrap="none" anchor="ctr"/>
              <a:lstStyle/>
              <a:p>
                <a:pPr defTabSz="914400" eaLnBrk="0" fontAlgn="base" hangingPunct="0">
                  <a:spcBef>
                    <a:spcPct val="0"/>
                  </a:spcBef>
                  <a:spcAft>
                    <a:spcPct val="0"/>
                  </a:spcAft>
                </a:pPr>
                <a:endParaRPr lang="en-US" dirty="0">
                  <a:solidFill>
                    <a:srgbClr val="000000"/>
                  </a:solidFill>
                </a:endParaRPr>
              </a:p>
            </p:txBody>
          </p:sp>
          <p:sp>
            <p:nvSpPr>
              <p:cNvPr id="32" name="AutoShape 12"/>
              <p:cNvSpPr>
                <a:spLocks noChangeArrowheads="1"/>
              </p:cNvSpPr>
              <p:nvPr/>
            </p:nvSpPr>
            <p:spPr bwMode="auto">
              <a:xfrm>
                <a:off x="2365" y="2638"/>
                <a:ext cx="202" cy="140"/>
              </a:xfrm>
              <a:prstGeom prst="triangle">
                <a:avLst>
                  <a:gd name="adj" fmla="val 50000"/>
                </a:avLst>
              </a:prstGeom>
              <a:solidFill>
                <a:schemeClr val="bg2"/>
              </a:solidFill>
              <a:ln w="15875">
                <a:solidFill>
                  <a:schemeClr val="bg2"/>
                </a:solidFill>
                <a:miter lim="800000"/>
                <a:headEnd/>
                <a:tailEnd/>
              </a:ln>
            </p:spPr>
            <p:txBody>
              <a:bodyPr vert="eaVert" wrap="none" anchor="ctr"/>
              <a:lstStyle/>
              <a:p>
                <a:pPr defTabSz="914400" eaLnBrk="0" fontAlgn="base" hangingPunct="0">
                  <a:spcBef>
                    <a:spcPct val="0"/>
                  </a:spcBef>
                  <a:spcAft>
                    <a:spcPct val="0"/>
                  </a:spcAft>
                </a:pPr>
                <a:endParaRPr lang="en-US" dirty="0">
                  <a:solidFill>
                    <a:srgbClr val="000000"/>
                  </a:solidFill>
                </a:endParaRPr>
              </a:p>
            </p:txBody>
          </p:sp>
        </p:grpSp>
        <p:sp>
          <p:nvSpPr>
            <p:cNvPr id="17" name="AutoShape 14" descr="layers"/>
            <p:cNvSpPr>
              <a:spLocks noChangeArrowheads="1"/>
            </p:cNvSpPr>
            <p:nvPr/>
          </p:nvSpPr>
          <p:spPr bwMode="auto">
            <a:xfrm>
              <a:off x="1252538" y="2543175"/>
              <a:ext cx="2378075" cy="925513"/>
            </a:xfrm>
            <a:prstGeom prst="diamond">
              <a:avLst/>
            </a:prstGeom>
            <a:blipFill dpi="0" rotWithShape="0">
              <a:blip r:embed="rId8" cstate="print"/>
              <a:srcRect/>
              <a:stretch>
                <a:fillRect/>
              </a:stretch>
            </a:blipFill>
            <a:ln w="15875">
              <a:solidFill>
                <a:schemeClr val="bg2"/>
              </a:solidFill>
              <a:miter lim="800000"/>
              <a:headEnd/>
              <a:tailEnd/>
            </a:ln>
          </p:spPr>
          <p:txBody>
            <a:bodyPr wrap="none" anchor="ctr"/>
            <a:lstStyle/>
            <a:p>
              <a:pPr defTabSz="914400" eaLnBrk="0" fontAlgn="base" hangingPunct="0">
                <a:spcBef>
                  <a:spcPct val="0"/>
                </a:spcBef>
                <a:spcAft>
                  <a:spcPct val="0"/>
                </a:spcAft>
              </a:pPr>
              <a:endParaRPr lang="en-US" dirty="0">
                <a:solidFill>
                  <a:srgbClr val="000000"/>
                </a:solidFill>
              </a:endParaRPr>
            </a:p>
          </p:txBody>
        </p:sp>
        <p:sp>
          <p:nvSpPr>
            <p:cNvPr id="23" name="AutoShape 20" descr="HILSHD"/>
            <p:cNvSpPr>
              <a:spLocks noChangeArrowheads="1"/>
            </p:cNvSpPr>
            <p:nvPr/>
          </p:nvSpPr>
          <p:spPr bwMode="auto">
            <a:xfrm>
              <a:off x="1295400" y="2133600"/>
              <a:ext cx="2378075" cy="927100"/>
            </a:xfrm>
            <a:prstGeom prst="diamond">
              <a:avLst/>
            </a:prstGeom>
            <a:blipFill dpi="0" rotWithShape="0">
              <a:blip r:embed="rId9" cstate="print"/>
              <a:srcRect/>
              <a:stretch>
                <a:fillRect/>
              </a:stretch>
            </a:blipFill>
            <a:ln w="15875">
              <a:solidFill>
                <a:schemeClr val="bg2"/>
              </a:solidFill>
              <a:miter lim="800000"/>
              <a:headEnd/>
              <a:tailEnd/>
            </a:ln>
          </p:spPr>
          <p:txBody>
            <a:bodyPr wrap="none" anchor="ctr"/>
            <a:lstStyle/>
            <a:p>
              <a:pPr defTabSz="914400" eaLnBrk="0" fontAlgn="base" hangingPunct="0">
                <a:spcBef>
                  <a:spcPct val="0"/>
                </a:spcBef>
                <a:spcAft>
                  <a:spcPct val="0"/>
                </a:spcAft>
              </a:pPr>
              <a:endParaRPr lang="en-US" dirty="0">
                <a:solidFill>
                  <a:srgbClr val="000000"/>
                </a:solidFill>
              </a:endParaRPr>
            </a:p>
          </p:txBody>
        </p:sp>
        <p:sp>
          <p:nvSpPr>
            <p:cNvPr id="24" name="AutoShape 21" descr="STREETS"/>
            <p:cNvSpPr>
              <a:spLocks noChangeArrowheads="1"/>
            </p:cNvSpPr>
            <p:nvPr/>
          </p:nvSpPr>
          <p:spPr bwMode="auto">
            <a:xfrm>
              <a:off x="1290638" y="1749425"/>
              <a:ext cx="2378075" cy="925513"/>
            </a:xfrm>
            <a:prstGeom prst="diamond">
              <a:avLst/>
            </a:prstGeom>
            <a:blipFill dpi="0" rotWithShape="0">
              <a:blip r:embed="rId10" cstate="print"/>
              <a:srcRect/>
              <a:stretch>
                <a:fillRect/>
              </a:stretch>
            </a:blipFill>
            <a:ln w="15875">
              <a:solidFill>
                <a:schemeClr val="bg2"/>
              </a:solidFill>
              <a:miter lim="800000"/>
              <a:headEnd/>
              <a:tailEnd/>
            </a:ln>
          </p:spPr>
          <p:txBody>
            <a:bodyPr wrap="none" anchor="ctr"/>
            <a:lstStyle/>
            <a:p>
              <a:pPr defTabSz="914400" eaLnBrk="0" fontAlgn="base" hangingPunct="0">
                <a:spcBef>
                  <a:spcPct val="0"/>
                </a:spcBef>
                <a:spcAft>
                  <a:spcPct val="0"/>
                </a:spcAft>
              </a:pPr>
              <a:endParaRPr lang="en-US" dirty="0">
                <a:solidFill>
                  <a:srgbClr val="000000"/>
                </a:solidFill>
              </a:endParaRPr>
            </a:p>
          </p:txBody>
        </p:sp>
        <p:sp>
          <p:nvSpPr>
            <p:cNvPr id="25" name="AutoShape 22" descr="cadastral"/>
            <p:cNvSpPr>
              <a:spLocks noChangeArrowheads="1"/>
            </p:cNvSpPr>
            <p:nvPr/>
          </p:nvSpPr>
          <p:spPr bwMode="auto">
            <a:xfrm>
              <a:off x="1252538" y="1281113"/>
              <a:ext cx="2378075" cy="927100"/>
            </a:xfrm>
            <a:prstGeom prst="diamond">
              <a:avLst/>
            </a:prstGeom>
            <a:blipFill dpi="0" rotWithShape="0">
              <a:blip r:embed="rId11" cstate="print"/>
              <a:srcRect/>
              <a:stretch>
                <a:fillRect/>
              </a:stretch>
            </a:blipFill>
            <a:ln w="15875">
              <a:solidFill>
                <a:schemeClr val="bg2"/>
              </a:solidFill>
              <a:miter lim="800000"/>
              <a:headEnd/>
              <a:tailEnd/>
            </a:ln>
          </p:spPr>
          <p:txBody>
            <a:bodyPr wrap="none" anchor="ctr"/>
            <a:lstStyle/>
            <a:p>
              <a:pPr defTabSz="914400" eaLnBrk="0" fontAlgn="base" hangingPunct="0">
                <a:spcBef>
                  <a:spcPct val="0"/>
                </a:spcBef>
                <a:spcAft>
                  <a:spcPct val="0"/>
                </a:spcAft>
              </a:pPr>
              <a:endParaRPr lang="en-US" dirty="0">
                <a:solidFill>
                  <a:srgbClr val="000000"/>
                </a:solidFill>
              </a:endParaRPr>
            </a:p>
          </p:txBody>
        </p:sp>
      </p:grpSp>
    </p:spTree>
    <p:extLst>
      <p:ext uri="{BB962C8B-B14F-4D97-AF65-F5344CB8AC3E}">
        <p14:creationId xmlns:p14="http://schemas.microsoft.com/office/powerpoint/2010/main" val="4221234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17</a:t>
            </a:fld>
            <a:endParaRPr lang="en-US" dirty="0">
              <a:solidFill>
                <a:prstClr val="black">
                  <a:tint val="75000"/>
                </a:prstClr>
              </a:solidFill>
            </a:endParaRP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921" y="6305167"/>
            <a:ext cx="1172327" cy="388443"/>
          </a:xfrm>
          <a:prstGeom prst="rect">
            <a:avLst/>
          </a:prstGeom>
        </p:spPr>
      </p:pic>
      <p:sp>
        <p:nvSpPr>
          <p:cNvPr id="9" name="TextBox 8"/>
          <p:cNvSpPr txBox="1"/>
          <p:nvPr/>
        </p:nvSpPr>
        <p:spPr>
          <a:xfrm>
            <a:off x="3155194" y="6376252"/>
            <a:ext cx="3138030" cy="246221"/>
          </a:xfrm>
          <a:prstGeom prst="rect">
            <a:avLst/>
          </a:prstGeom>
          <a:noFill/>
        </p:spPr>
        <p:txBody>
          <a:bodyPr wrap="square" rtlCol="0">
            <a:spAutoFit/>
          </a:bodyPr>
          <a:lstStyle/>
          <a:p>
            <a:pPr defTabSz="914400" eaLnBrk="0" fontAlgn="base" hangingPunct="0">
              <a:spcBef>
                <a:spcPct val="0"/>
              </a:spcBef>
              <a:spcAft>
                <a:spcPct val="0"/>
              </a:spcAft>
            </a:pPr>
            <a:r>
              <a:rPr lang="en-US" sz="1000" b="1" i="1" dirty="0">
                <a:solidFill>
                  <a:srgbClr val="1F497D">
                    <a:lumMod val="75000"/>
                  </a:srgbClr>
                </a:solidFill>
                <a:latin typeface="Tahoma" pitchFamily="34" charset="0"/>
              </a:rPr>
              <a:t>Office of Broadband and Geospatial Initiatives</a:t>
            </a:r>
          </a:p>
        </p:txBody>
      </p:sp>
      <p:sp>
        <p:nvSpPr>
          <p:cNvPr id="5" name="TextBox 4"/>
          <p:cNvSpPr txBox="1"/>
          <p:nvPr/>
        </p:nvSpPr>
        <p:spPr>
          <a:xfrm>
            <a:off x="1891553" y="296837"/>
            <a:ext cx="7557247" cy="646331"/>
          </a:xfrm>
          <a:prstGeom prst="rect">
            <a:avLst/>
          </a:prstGeom>
          <a:noFill/>
        </p:spPr>
        <p:txBody>
          <a:bodyPr wrap="square" rtlCol="0">
            <a:spAutoFit/>
          </a:bodyPr>
          <a:lstStyle/>
          <a:p>
            <a:pPr defTabSz="914400" eaLnBrk="0" fontAlgn="base" hangingPunct="0">
              <a:spcBef>
                <a:spcPct val="0"/>
              </a:spcBef>
              <a:spcAft>
                <a:spcPct val="0"/>
              </a:spcAft>
            </a:pPr>
            <a:r>
              <a:rPr lang="en-US" sz="3600" b="1" dirty="0">
                <a:solidFill>
                  <a:srgbClr val="1F497D">
                    <a:lumMod val="75000"/>
                  </a:srgbClr>
                </a:solidFill>
                <a:latin typeface="Tahoma" pitchFamily="34" charset="0"/>
              </a:rPr>
              <a:t>OBGI:  Services and Resources</a:t>
            </a:r>
          </a:p>
        </p:txBody>
      </p:sp>
      <p:sp>
        <p:nvSpPr>
          <p:cNvPr id="10" name="Content Placeholder 9"/>
          <p:cNvSpPr>
            <a:spLocks noGrp="1"/>
          </p:cNvSpPr>
          <p:nvPr>
            <p:ph idx="1"/>
          </p:nvPr>
        </p:nvSpPr>
        <p:spPr>
          <a:xfrm>
            <a:off x="1609164" y="1066800"/>
            <a:ext cx="8946776" cy="3569916"/>
          </a:xfrm>
        </p:spPr>
        <p:txBody>
          <a:bodyPr>
            <a:normAutofit lnSpcReduction="10000"/>
          </a:bodyPr>
          <a:lstStyle/>
          <a:p>
            <a:pPr marL="0" indent="0">
              <a:buNone/>
            </a:pPr>
            <a:r>
              <a:rPr lang="en-US" sz="2800" b="1" dirty="0">
                <a:solidFill>
                  <a:schemeClr val="tx2">
                    <a:lumMod val="75000"/>
                  </a:schemeClr>
                </a:solidFill>
              </a:rPr>
              <a:t>Coordination:  </a:t>
            </a:r>
            <a:r>
              <a:rPr lang="en-US" sz="2800" dirty="0">
                <a:solidFill>
                  <a:schemeClr val="tx2">
                    <a:lumMod val="75000"/>
                  </a:schemeClr>
                </a:solidFill>
              </a:rPr>
              <a:t>Government, Industry, and Tribal</a:t>
            </a:r>
          </a:p>
          <a:p>
            <a:pPr marL="0" indent="0">
              <a:buNone/>
            </a:pPr>
            <a:r>
              <a:rPr lang="en-US" sz="2800" b="1" dirty="0">
                <a:solidFill>
                  <a:schemeClr val="tx2">
                    <a:lumMod val="75000"/>
                  </a:schemeClr>
                </a:solidFill>
              </a:rPr>
              <a:t>Reports:  </a:t>
            </a:r>
            <a:r>
              <a:rPr lang="en-US" sz="2800" dirty="0">
                <a:solidFill>
                  <a:schemeClr val="tx2">
                    <a:lumMod val="75000"/>
                  </a:schemeClr>
                </a:solidFill>
              </a:rPr>
              <a:t>Strategic Plans, Sector Solutions, Education</a:t>
            </a:r>
          </a:p>
          <a:p>
            <a:pPr marL="0" indent="0">
              <a:buNone/>
            </a:pPr>
            <a:r>
              <a:rPr lang="en-US" sz="2800" b="1" dirty="0">
                <a:solidFill>
                  <a:schemeClr val="tx2">
                    <a:lumMod val="75000"/>
                  </a:schemeClr>
                </a:solidFill>
              </a:rPr>
              <a:t>Engineering:  </a:t>
            </a:r>
            <a:r>
              <a:rPr lang="en-US" sz="2800" dirty="0">
                <a:solidFill>
                  <a:schemeClr val="tx2">
                    <a:lumMod val="75000"/>
                  </a:schemeClr>
                </a:solidFill>
              </a:rPr>
              <a:t>Network Design and Equipment</a:t>
            </a:r>
          </a:p>
          <a:p>
            <a:pPr marL="0" indent="0">
              <a:buNone/>
            </a:pPr>
            <a:r>
              <a:rPr lang="en-US" sz="2800" b="1" dirty="0">
                <a:solidFill>
                  <a:schemeClr val="tx2">
                    <a:lumMod val="75000"/>
                  </a:schemeClr>
                </a:solidFill>
              </a:rPr>
              <a:t>Testing: </a:t>
            </a:r>
            <a:r>
              <a:rPr lang="en-US" sz="2800" dirty="0">
                <a:solidFill>
                  <a:schemeClr val="tx2">
                    <a:lumMod val="75000"/>
                  </a:schemeClr>
                </a:solidFill>
              </a:rPr>
              <a:t> Network Performance and Speed Testing</a:t>
            </a:r>
          </a:p>
          <a:p>
            <a:pPr marL="0" indent="0">
              <a:buNone/>
            </a:pPr>
            <a:r>
              <a:rPr lang="en-US" sz="2800" b="1" dirty="0">
                <a:solidFill>
                  <a:schemeClr val="tx2">
                    <a:lumMod val="75000"/>
                  </a:schemeClr>
                </a:solidFill>
              </a:rPr>
              <a:t>Analytics:  </a:t>
            </a:r>
            <a:r>
              <a:rPr lang="en-US" sz="2800" dirty="0">
                <a:solidFill>
                  <a:schemeClr val="tx2">
                    <a:lumMod val="75000"/>
                  </a:schemeClr>
                </a:solidFill>
              </a:rPr>
              <a:t>Propagation, Viewshed, Line of Sight, Co-Locate</a:t>
            </a:r>
          </a:p>
          <a:p>
            <a:pPr marL="0" indent="0">
              <a:buNone/>
            </a:pPr>
            <a:r>
              <a:rPr lang="en-US" sz="2800" b="1" dirty="0">
                <a:solidFill>
                  <a:schemeClr val="tx2">
                    <a:lumMod val="75000"/>
                  </a:schemeClr>
                </a:solidFill>
              </a:rPr>
              <a:t>Data:</a:t>
            </a:r>
            <a:r>
              <a:rPr lang="en-US" sz="2800" dirty="0">
                <a:solidFill>
                  <a:schemeClr val="tx2">
                    <a:lumMod val="75000"/>
                  </a:schemeClr>
                </a:solidFill>
              </a:rPr>
              <a:t>  Infrastructure, Anchors, Business, and Residential</a:t>
            </a:r>
          </a:p>
          <a:p>
            <a:pPr marL="0" indent="0">
              <a:buNone/>
            </a:pPr>
            <a:r>
              <a:rPr lang="en-US" sz="2800" b="1" dirty="0">
                <a:solidFill>
                  <a:schemeClr val="tx2">
                    <a:lumMod val="75000"/>
                  </a:schemeClr>
                </a:solidFill>
              </a:rPr>
              <a:t>Mapping</a:t>
            </a:r>
            <a:r>
              <a:rPr lang="en-US" sz="2800" dirty="0">
                <a:solidFill>
                  <a:schemeClr val="tx2">
                    <a:lumMod val="75000"/>
                  </a:schemeClr>
                </a:solidFill>
              </a:rPr>
              <a:t>: Online and Map Products</a:t>
            </a:r>
          </a:p>
          <a:p>
            <a:pPr marL="0" indent="0">
              <a:buNone/>
            </a:pPr>
            <a:endParaRPr lang="en-US" sz="2800" b="1" dirty="0">
              <a:solidFill>
                <a:schemeClr val="tx2">
                  <a:lumMod val="75000"/>
                </a:schemeClr>
              </a:solidFill>
            </a:endParaRPr>
          </a:p>
          <a:p>
            <a:pPr marL="57150" indent="0">
              <a:buNone/>
            </a:pPr>
            <a:endParaRPr lang="en-US" sz="2400" dirty="0"/>
          </a:p>
        </p:txBody>
      </p:sp>
      <p:pic>
        <p:nvPicPr>
          <p:cNvPr id="11" name="Picture 10" descr="speedtest_new.JPG"/>
          <p:cNvPicPr>
            <a:picLocks noChangeAspect="1"/>
          </p:cNvPicPr>
          <p:nvPr/>
        </p:nvPicPr>
        <p:blipFill>
          <a:blip r:embed="rId4" cstate="print"/>
          <a:stretch>
            <a:fillRect/>
          </a:stretch>
        </p:blipFill>
        <p:spPr>
          <a:xfrm>
            <a:off x="9361394" y="943167"/>
            <a:ext cx="1181101" cy="693254"/>
          </a:xfrm>
          <a:prstGeom prst="rect">
            <a:avLst/>
          </a:prstGeom>
        </p:spPr>
      </p:pic>
      <p:pic>
        <p:nvPicPr>
          <p:cNvPr id="12" name="Picture 4" descr="C:\USER_SPACE\DOIT\doit_projects\doit_broadband\bb_admin\bb_materials\bb_graphics\bb_images\ps_cedro_l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2920" y="4736456"/>
            <a:ext cx="2786188" cy="13329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DOCS\DOIT\doit_projects\doit_broadband\NMBBP\bb_planning\bb_education\edu_materials\mtnair_coloca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1394" y="1864660"/>
            <a:ext cx="956444" cy="8127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_SPACE\DOIT\doit_projects\doit_broadband\bb_admin\bb_contracts\bb_edac\edac_deliverables\edac_propagation\Carlsbad 700 ver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6262" y="4519411"/>
            <a:ext cx="1690264" cy="152123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375406" y="4636717"/>
            <a:ext cx="2905590" cy="1843703"/>
            <a:chOff x="683184" y="2589369"/>
            <a:chExt cx="8011391" cy="4066317"/>
          </a:xfrm>
        </p:grpSpPr>
        <p:sp>
          <p:nvSpPr>
            <p:cNvPr id="16" name="Oval 15"/>
            <p:cNvSpPr/>
            <p:nvPr/>
          </p:nvSpPr>
          <p:spPr bwMode="auto">
            <a:xfrm>
              <a:off x="3048000" y="3581400"/>
              <a:ext cx="2819400" cy="2133600"/>
            </a:xfrm>
            <a:prstGeom prst="ellipse">
              <a:avLst/>
            </a:prstGeom>
            <a:solidFill>
              <a:schemeClr val="tx2">
                <a:lumMod val="60000"/>
                <a:lumOff val="40000"/>
              </a:schemeClr>
            </a:solidFill>
            <a:ln w="444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600" b="1" dirty="0">
                <a:solidFill>
                  <a:srgbClr val="002060"/>
                </a:solidFill>
                <a:latin typeface="Tahoma" pitchFamily="34" charset="0"/>
              </a:endParaRPr>
            </a:p>
          </p:txBody>
        </p:sp>
        <p:sp>
          <p:nvSpPr>
            <p:cNvPr id="17" name="Oval 16"/>
            <p:cNvSpPr/>
            <p:nvPr/>
          </p:nvSpPr>
          <p:spPr bwMode="auto">
            <a:xfrm>
              <a:off x="3276600" y="3810000"/>
              <a:ext cx="2362200" cy="144780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600" b="1" dirty="0">
                  <a:solidFill>
                    <a:srgbClr val="002060"/>
                  </a:solidFill>
                  <a:latin typeface="Tahoma" pitchFamily="34" charset="0"/>
                </a:rPr>
                <a:t>CASA</a:t>
              </a:r>
            </a:p>
            <a:p>
              <a:pPr algn="ctr" defTabSz="914400" eaLnBrk="0" fontAlgn="base" hangingPunct="0">
                <a:spcBef>
                  <a:spcPct val="0"/>
                </a:spcBef>
                <a:spcAft>
                  <a:spcPct val="0"/>
                </a:spcAft>
              </a:pPr>
              <a:r>
                <a:rPr lang="en-US" sz="600" b="1" dirty="0">
                  <a:solidFill>
                    <a:srgbClr val="002060"/>
                  </a:solidFill>
                  <a:latin typeface="Tahoma" pitchFamily="34" charset="0"/>
                </a:rPr>
                <a:t>GEODATA</a:t>
              </a:r>
            </a:p>
            <a:p>
              <a:pPr algn="ctr" defTabSz="914400" eaLnBrk="0" fontAlgn="base" hangingPunct="0">
                <a:spcBef>
                  <a:spcPct val="0"/>
                </a:spcBef>
                <a:spcAft>
                  <a:spcPct val="0"/>
                </a:spcAft>
              </a:pPr>
              <a:r>
                <a:rPr lang="en-US" sz="600" b="1" dirty="0">
                  <a:solidFill>
                    <a:srgbClr val="002060"/>
                  </a:solidFill>
                  <a:latin typeface="Tahoma" pitchFamily="34" charset="0"/>
                </a:rPr>
                <a:t>BANK</a:t>
              </a:r>
            </a:p>
          </p:txBody>
        </p:sp>
        <p:cxnSp>
          <p:nvCxnSpPr>
            <p:cNvPr id="18" name="Straight Arrow Connector 17"/>
            <p:cNvCxnSpPr/>
            <p:nvPr/>
          </p:nvCxnSpPr>
          <p:spPr bwMode="auto">
            <a:xfrm rot="10800000" flipV="1">
              <a:off x="5562600" y="3657600"/>
              <a:ext cx="838200" cy="3810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9" name="Straight Arrow Connector 18"/>
            <p:cNvCxnSpPr>
              <a:endCxn id="16" idx="0"/>
            </p:cNvCxnSpPr>
            <p:nvPr/>
          </p:nvCxnSpPr>
          <p:spPr bwMode="auto">
            <a:xfrm flipH="1">
              <a:off x="4457699" y="2926641"/>
              <a:ext cx="4258" cy="65475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0" name="TextBox 19"/>
            <p:cNvSpPr txBox="1"/>
            <p:nvPr/>
          </p:nvSpPr>
          <p:spPr>
            <a:xfrm>
              <a:off x="3019559" y="2589369"/>
              <a:ext cx="2882630" cy="407284"/>
            </a:xfrm>
            <a:prstGeom prst="rect">
              <a:avLst/>
            </a:prstGeom>
            <a:noFill/>
          </p:spPr>
          <p:txBody>
            <a:bodyPr wrap="none" rtlCol="0">
              <a:spAutoFit/>
            </a:bodyPr>
            <a:lstStyle/>
            <a:p>
              <a:pPr algn="ctr" defTabSz="914400" eaLnBrk="0" fontAlgn="base" hangingPunct="0">
                <a:spcBef>
                  <a:spcPct val="0"/>
                </a:spcBef>
                <a:spcAft>
                  <a:spcPct val="0"/>
                </a:spcAft>
              </a:pPr>
              <a:r>
                <a:rPr lang="en-US" sz="600" b="1" dirty="0">
                  <a:solidFill>
                    <a:srgbClr val="002060"/>
                  </a:solidFill>
                  <a:latin typeface="Tahoma" pitchFamily="34" charset="0"/>
                </a:rPr>
                <a:t>Government Buildings</a:t>
              </a:r>
            </a:p>
          </p:txBody>
        </p:sp>
        <p:sp>
          <p:nvSpPr>
            <p:cNvPr id="21" name="TextBox 20"/>
            <p:cNvSpPr txBox="1"/>
            <p:nvPr/>
          </p:nvSpPr>
          <p:spPr>
            <a:xfrm>
              <a:off x="6280330" y="3276599"/>
              <a:ext cx="1914681" cy="407284"/>
            </a:xfrm>
            <a:prstGeom prst="rect">
              <a:avLst/>
            </a:prstGeom>
            <a:noFill/>
          </p:spPr>
          <p:txBody>
            <a:bodyPr wrap="none" rtlCol="0">
              <a:spAutoFit/>
            </a:bodyPr>
            <a:lstStyle/>
            <a:p>
              <a:pPr algn="ctr" defTabSz="914400" eaLnBrk="0" fontAlgn="base" hangingPunct="0">
                <a:spcBef>
                  <a:spcPct val="0"/>
                </a:spcBef>
                <a:spcAft>
                  <a:spcPct val="0"/>
                </a:spcAft>
              </a:pPr>
              <a:r>
                <a:rPr lang="en-US" sz="600" b="1" dirty="0">
                  <a:solidFill>
                    <a:srgbClr val="002060"/>
                  </a:solidFill>
                  <a:latin typeface="Tahoma" pitchFamily="34" charset="0"/>
                </a:rPr>
                <a:t>Fire Facilities</a:t>
              </a:r>
            </a:p>
          </p:txBody>
        </p:sp>
        <p:cxnSp>
          <p:nvCxnSpPr>
            <p:cNvPr id="22" name="Straight Arrow Connector 21"/>
            <p:cNvCxnSpPr/>
            <p:nvPr/>
          </p:nvCxnSpPr>
          <p:spPr bwMode="auto">
            <a:xfrm rot="16200000" flipH="1">
              <a:off x="2667000" y="3429000"/>
              <a:ext cx="609600" cy="609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3" name="TextBox 22"/>
            <p:cNvSpPr txBox="1"/>
            <p:nvPr/>
          </p:nvSpPr>
          <p:spPr>
            <a:xfrm>
              <a:off x="1073093" y="3048002"/>
              <a:ext cx="2215230" cy="407284"/>
            </a:xfrm>
            <a:prstGeom prst="rect">
              <a:avLst/>
            </a:prstGeom>
            <a:noFill/>
          </p:spPr>
          <p:txBody>
            <a:bodyPr wrap="none" rtlCol="0">
              <a:spAutoFit/>
            </a:bodyPr>
            <a:lstStyle/>
            <a:p>
              <a:pPr algn="ctr" defTabSz="914400" eaLnBrk="0" fontAlgn="base" hangingPunct="0">
                <a:spcBef>
                  <a:spcPct val="0"/>
                </a:spcBef>
                <a:spcAft>
                  <a:spcPct val="0"/>
                </a:spcAft>
              </a:pPr>
              <a:r>
                <a:rPr lang="en-US" sz="600" b="1" dirty="0">
                  <a:solidFill>
                    <a:srgbClr val="002060"/>
                  </a:solidFill>
                  <a:latin typeface="Tahoma" pitchFamily="34" charset="0"/>
                </a:rPr>
                <a:t>Health Facilities</a:t>
              </a:r>
            </a:p>
          </p:txBody>
        </p:sp>
        <p:sp>
          <p:nvSpPr>
            <p:cNvPr id="24" name="TextBox 23"/>
            <p:cNvSpPr txBox="1"/>
            <p:nvPr/>
          </p:nvSpPr>
          <p:spPr>
            <a:xfrm>
              <a:off x="6294061" y="4648203"/>
              <a:ext cx="1879322" cy="610926"/>
            </a:xfrm>
            <a:prstGeom prst="rect">
              <a:avLst/>
            </a:prstGeom>
            <a:noFill/>
          </p:spPr>
          <p:txBody>
            <a:bodyPr wrap="none" rtlCol="0">
              <a:spAutoFit/>
            </a:bodyPr>
            <a:lstStyle/>
            <a:p>
              <a:pPr algn="ctr" defTabSz="914400" eaLnBrk="0" fontAlgn="base" hangingPunct="0">
                <a:spcBef>
                  <a:spcPct val="0"/>
                </a:spcBef>
                <a:spcAft>
                  <a:spcPct val="0"/>
                </a:spcAft>
              </a:pPr>
              <a:r>
                <a:rPr lang="en-US" sz="600" b="1" dirty="0">
                  <a:solidFill>
                    <a:srgbClr val="002060"/>
                  </a:solidFill>
                  <a:latin typeface="Tahoma" pitchFamily="34" charset="0"/>
                </a:rPr>
                <a:t>Law </a:t>
              </a:r>
            </a:p>
            <a:p>
              <a:pPr algn="ctr" defTabSz="914400" eaLnBrk="0" fontAlgn="base" hangingPunct="0">
                <a:spcBef>
                  <a:spcPct val="0"/>
                </a:spcBef>
                <a:spcAft>
                  <a:spcPct val="0"/>
                </a:spcAft>
              </a:pPr>
              <a:r>
                <a:rPr lang="en-US" sz="600" b="1" dirty="0">
                  <a:solidFill>
                    <a:srgbClr val="002060"/>
                  </a:solidFill>
                  <a:latin typeface="Tahoma" pitchFamily="34" charset="0"/>
                </a:rPr>
                <a:t>Enforcement</a:t>
              </a:r>
            </a:p>
          </p:txBody>
        </p:sp>
        <p:sp>
          <p:nvSpPr>
            <p:cNvPr id="25" name="TextBox 24"/>
            <p:cNvSpPr txBox="1"/>
            <p:nvPr/>
          </p:nvSpPr>
          <p:spPr>
            <a:xfrm>
              <a:off x="1015944" y="4572000"/>
              <a:ext cx="1326839" cy="407284"/>
            </a:xfrm>
            <a:prstGeom prst="rect">
              <a:avLst/>
            </a:prstGeom>
            <a:noFill/>
          </p:spPr>
          <p:txBody>
            <a:bodyPr wrap="none" rtlCol="0">
              <a:spAutoFit/>
            </a:bodyPr>
            <a:lstStyle/>
            <a:p>
              <a:pPr algn="ctr" defTabSz="914400" eaLnBrk="0" fontAlgn="base" hangingPunct="0">
                <a:spcBef>
                  <a:spcPct val="0"/>
                </a:spcBef>
                <a:spcAft>
                  <a:spcPct val="0"/>
                </a:spcAft>
              </a:pPr>
              <a:r>
                <a:rPr lang="en-US" sz="600" b="1" dirty="0">
                  <a:solidFill>
                    <a:srgbClr val="002060"/>
                  </a:solidFill>
                  <a:latin typeface="Tahoma" pitchFamily="34" charset="0"/>
                </a:rPr>
                <a:t>Schools</a:t>
              </a:r>
            </a:p>
          </p:txBody>
        </p:sp>
        <p:cxnSp>
          <p:nvCxnSpPr>
            <p:cNvPr id="26" name="Straight Arrow Connector 25"/>
            <p:cNvCxnSpPr/>
            <p:nvPr/>
          </p:nvCxnSpPr>
          <p:spPr bwMode="auto">
            <a:xfrm rot="10800000">
              <a:off x="5867400" y="4800600"/>
              <a:ext cx="8382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2286000" y="4800600"/>
              <a:ext cx="8382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8" name="TextBox 27"/>
            <p:cNvSpPr txBox="1"/>
            <p:nvPr/>
          </p:nvSpPr>
          <p:spPr>
            <a:xfrm>
              <a:off x="2925612" y="6248402"/>
              <a:ext cx="3072683" cy="407284"/>
            </a:xfrm>
            <a:prstGeom prst="rect">
              <a:avLst/>
            </a:prstGeom>
            <a:noFill/>
          </p:spPr>
          <p:txBody>
            <a:bodyPr wrap="none" rtlCol="0">
              <a:spAutoFit/>
            </a:bodyPr>
            <a:lstStyle/>
            <a:p>
              <a:pPr algn="ctr" defTabSz="914400" eaLnBrk="0" fontAlgn="base" hangingPunct="0">
                <a:spcBef>
                  <a:spcPct val="0"/>
                </a:spcBef>
                <a:spcAft>
                  <a:spcPct val="0"/>
                </a:spcAft>
              </a:pPr>
              <a:r>
                <a:rPr lang="en-US" sz="600" b="1" dirty="0">
                  <a:solidFill>
                    <a:srgbClr val="FF0000"/>
                  </a:solidFill>
                  <a:latin typeface="Tahoma" pitchFamily="34" charset="0"/>
                </a:rPr>
                <a:t>NM Broadband Program</a:t>
              </a:r>
            </a:p>
          </p:txBody>
        </p:sp>
        <p:cxnSp>
          <p:nvCxnSpPr>
            <p:cNvPr id="29" name="Straight Arrow Connector 28"/>
            <p:cNvCxnSpPr/>
            <p:nvPr/>
          </p:nvCxnSpPr>
          <p:spPr bwMode="auto">
            <a:xfrm flipV="1">
              <a:off x="2743200" y="5257800"/>
              <a:ext cx="609600" cy="304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0" name="TextBox 29"/>
            <p:cNvSpPr txBox="1"/>
            <p:nvPr/>
          </p:nvSpPr>
          <p:spPr>
            <a:xfrm>
              <a:off x="683184" y="5562601"/>
              <a:ext cx="2586497" cy="407284"/>
            </a:xfrm>
            <a:prstGeom prst="rect">
              <a:avLst/>
            </a:prstGeom>
            <a:noFill/>
          </p:spPr>
          <p:txBody>
            <a:bodyPr wrap="none" rtlCol="0">
              <a:spAutoFit/>
            </a:bodyPr>
            <a:lstStyle/>
            <a:p>
              <a:pPr algn="ctr" defTabSz="914400" eaLnBrk="0" fontAlgn="base" hangingPunct="0">
                <a:spcBef>
                  <a:spcPct val="0"/>
                </a:spcBef>
                <a:spcAft>
                  <a:spcPct val="0"/>
                </a:spcAft>
              </a:pPr>
              <a:r>
                <a:rPr lang="en-US" sz="600" b="1" dirty="0">
                  <a:solidFill>
                    <a:srgbClr val="002060"/>
                  </a:solidFill>
                  <a:latin typeface="Tahoma" pitchFamily="34" charset="0"/>
                </a:rPr>
                <a:t>Emergency Centers</a:t>
              </a:r>
            </a:p>
          </p:txBody>
        </p:sp>
        <p:cxnSp>
          <p:nvCxnSpPr>
            <p:cNvPr id="31" name="Straight Arrow Connector 30"/>
            <p:cNvCxnSpPr/>
            <p:nvPr/>
          </p:nvCxnSpPr>
          <p:spPr bwMode="auto">
            <a:xfrm rot="10800000">
              <a:off x="5562600" y="5257800"/>
              <a:ext cx="609600" cy="228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2" name="TextBox 31"/>
            <p:cNvSpPr txBox="1"/>
            <p:nvPr/>
          </p:nvSpPr>
          <p:spPr>
            <a:xfrm>
              <a:off x="5560014" y="5562601"/>
              <a:ext cx="3134561" cy="407284"/>
            </a:xfrm>
            <a:prstGeom prst="rect">
              <a:avLst/>
            </a:prstGeom>
            <a:noFill/>
          </p:spPr>
          <p:txBody>
            <a:bodyPr wrap="none" rtlCol="0">
              <a:spAutoFit/>
            </a:bodyPr>
            <a:lstStyle/>
            <a:p>
              <a:pPr algn="ctr" defTabSz="914400" eaLnBrk="0" fontAlgn="base" hangingPunct="0">
                <a:spcBef>
                  <a:spcPct val="0"/>
                </a:spcBef>
                <a:spcAft>
                  <a:spcPct val="0"/>
                </a:spcAft>
              </a:pPr>
              <a:r>
                <a:rPr lang="en-US" sz="600" b="1" dirty="0">
                  <a:solidFill>
                    <a:srgbClr val="002060"/>
                  </a:solidFill>
                  <a:latin typeface="Tahoma" pitchFamily="34" charset="0"/>
                </a:rPr>
                <a:t>Correctional Institutions</a:t>
              </a:r>
            </a:p>
          </p:txBody>
        </p:sp>
        <p:cxnSp>
          <p:nvCxnSpPr>
            <p:cNvPr id="33" name="Straight Arrow Connector 32"/>
            <p:cNvCxnSpPr>
              <a:stCxn id="16" idx="4"/>
              <a:endCxn id="28" idx="0"/>
            </p:cNvCxnSpPr>
            <p:nvPr/>
          </p:nvCxnSpPr>
          <p:spPr bwMode="auto">
            <a:xfrm>
              <a:off x="4457702" y="5715000"/>
              <a:ext cx="4252" cy="53340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4" name="TextBox 33"/>
            <p:cNvSpPr txBox="1"/>
            <p:nvPr/>
          </p:nvSpPr>
          <p:spPr>
            <a:xfrm>
              <a:off x="3504055" y="5202681"/>
              <a:ext cx="1998840" cy="610926"/>
            </a:xfrm>
            <a:prstGeom prst="rect">
              <a:avLst/>
            </a:prstGeom>
            <a:noFill/>
          </p:spPr>
          <p:txBody>
            <a:bodyPr wrap="square" rtlCol="0">
              <a:spAutoFit/>
            </a:bodyPr>
            <a:lstStyle/>
            <a:p>
              <a:pPr defTabSz="914400" eaLnBrk="0" fontAlgn="base" hangingPunct="0">
                <a:spcBef>
                  <a:spcPct val="0"/>
                </a:spcBef>
                <a:spcAft>
                  <a:spcPct val="0"/>
                </a:spcAft>
              </a:pPr>
              <a:r>
                <a:rPr lang="en-US" sz="600" b="1" dirty="0">
                  <a:solidFill>
                    <a:srgbClr val="002060"/>
                  </a:solidFill>
                  <a:latin typeface="Tahoma" pitchFamily="34" charset="0"/>
                </a:rPr>
                <a:t>Interoperability</a:t>
              </a:r>
            </a:p>
          </p:txBody>
        </p:sp>
      </p:grpSp>
      <p:sp>
        <p:nvSpPr>
          <p:cNvPr id="35" name="Slide Number Placeholder 5"/>
          <p:cNvSpPr txBox="1">
            <a:spLocks/>
          </p:cNvSpPr>
          <p:nvPr/>
        </p:nvSpPr>
        <p:spPr>
          <a:xfrm>
            <a:off x="6993484" y="6398060"/>
            <a:ext cx="35490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lvl="1" defTabSz="914400" eaLnBrk="1" hangingPunct="1">
              <a:spcBef>
                <a:spcPts val="0"/>
              </a:spcBef>
            </a:pPr>
            <a:r>
              <a:rPr lang="en-US" sz="800" i="1" dirty="0">
                <a:solidFill>
                  <a:prstClr val="black"/>
                </a:solidFill>
                <a:cs typeface="Arial" panose="020B0604020202020204" pitchFamily="34" charset="0"/>
              </a:rPr>
              <a:t>NMBBP: </a:t>
            </a:r>
            <a:r>
              <a:rPr lang="en-US" sz="800" i="1" dirty="0">
                <a:solidFill>
                  <a:prstClr val="black"/>
                </a:solidFill>
                <a:cs typeface="Arial" panose="020B0604020202020204" pitchFamily="34" charset="0"/>
                <a:hlinkClick r:id="rId8"/>
              </a:rPr>
              <a:t>http://www.doit.state.nm.us/broadband/index.shtml</a:t>
            </a:r>
            <a:endParaRPr lang="en-US" sz="800" i="1" dirty="0">
              <a:solidFill>
                <a:prstClr val="black"/>
              </a:solidFill>
              <a:cs typeface="Arial" panose="020B0604020202020204" pitchFamily="34" charset="0"/>
            </a:endParaRPr>
          </a:p>
          <a:p>
            <a:pPr lvl="1" defTabSz="914400" eaLnBrk="1" hangingPunct="1">
              <a:spcBef>
                <a:spcPts val="0"/>
              </a:spcBef>
            </a:pPr>
            <a:endParaRPr lang="en-US" sz="800" i="1" dirty="0">
              <a:solidFill>
                <a:prstClr val="black"/>
              </a:solidFill>
              <a:cs typeface="Arial" panose="020B0604020202020204" pitchFamily="34" charset="0"/>
            </a:endParaRPr>
          </a:p>
        </p:txBody>
      </p:sp>
    </p:spTree>
    <p:extLst>
      <p:ext uri="{BB962C8B-B14F-4D97-AF65-F5344CB8AC3E}">
        <p14:creationId xmlns:p14="http://schemas.microsoft.com/office/powerpoint/2010/main" val="4123249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742282" y="152400"/>
            <a:ext cx="7793037" cy="762000"/>
          </a:xfrm>
        </p:spPr>
        <p:txBody>
          <a:bodyPr/>
          <a:lstStyle/>
          <a:p>
            <a:r>
              <a:rPr lang="en-US" b="1" dirty="0" smtClean="0">
                <a:latin typeface="Arial" charset="0"/>
              </a:rPr>
              <a:t>SERVICES:  Mapping</a:t>
            </a:r>
            <a:endParaRPr lang="en-US" b="1" dirty="0">
              <a:latin typeface="Arial" charset="0"/>
            </a:endParaRPr>
          </a:p>
        </p:txBody>
      </p:sp>
      <p:sp>
        <p:nvSpPr>
          <p:cNvPr id="89091" name="Rectangle 3"/>
          <p:cNvSpPr>
            <a:spLocks noGrp="1" noChangeArrowheads="1"/>
          </p:cNvSpPr>
          <p:nvPr>
            <p:ph type="body" idx="1"/>
          </p:nvPr>
        </p:nvSpPr>
        <p:spPr>
          <a:xfrm>
            <a:off x="1790615" y="1067512"/>
            <a:ext cx="7277184" cy="2209088"/>
          </a:xfrm>
        </p:spPr>
        <p:txBody>
          <a:bodyPr/>
          <a:lstStyle/>
          <a:p>
            <a:r>
              <a:rPr lang="en-US" sz="2800" dirty="0"/>
              <a:t>New Mexico Broadband Map (Availability)</a:t>
            </a:r>
            <a:endParaRPr lang="en-US" sz="2800" dirty="0"/>
          </a:p>
          <a:p>
            <a:pPr lvl="1"/>
            <a:r>
              <a:rPr lang="en-US" sz="2400" dirty="0"/>
              <a:t>Source – Internet Provider Data</a:t>
            </a:r>
          </a:p>
          <a:p>
            <a:pPr lvl="2"/>
            <a:r>
              <a:rPr lang="en-US" sz="2000" dirty="0"/>
              <a:t>Type of Technology</a:t>
            </a:r>
          </a:p>
          <a:p>
            <a:pPr lvl="2"/>
            <a:r>
              <a:rPr lang="en-US" sz="2000" dirty="0"/>
              <a:t>Provider Service Area and Contact</a:t>
            </a:r>
          </a:p>
          <a:p>
            <a:pPr lvl="2"/>
            <a:r>
              <a:rPr lang="en-US" sz="2000" dirty="0"/>
              <a:t>Search – Address, Community, Area, or Point</a:t>
            </a:r>
          </a:p>
        </p:txBody>
      </p:sp>
      <p:pic>
        <p:nvPicPr>
          <p:cNvPr id="106498" name="Picture 2" descr="C:\USER_SPACE\DOIT\doit_projects\doit_broadband\bb_admin\bb_materials\bb_graphics\Business Cards\cable_farmington.jpg"/>
          <p:cNvPicPr>
            <a:picLocks noChangeAspect="1" noChangeArrowheads="1"/>
          </p:cNvPicPr>
          <p:nvPr/>
        </p:nvPicPr>
        <p:blipFill>
          <a:blip r:embed="rId2" cstate="print"/>
          <a:srcRect/>
          <a:stretch>
            <a:fillRect/>
          </a:stretch>
        </p:blipFill>
        <p:spPr bwMode="auto">
          <a:xfrm>
            <a:off x="8991600" y="2133601"/>
            <a:ext cx="1295232" cy="850051"/>
          </a:xfrm>
          <a:prstGeom prst="rect">
            <a:avLst/>
          </a:prstGeom>
          <a:noFill/>
        </p:spPr>
      </p:pic>
      <p:pic>
        <p:nvPicPr>
          <p:cNvPr id="106500" name="Picture 4" descr="C:\USER_SPACE\DOIT\doit_projects\doit_broadband\bb_admin\bb_materials\bb_graphics\Business Cards\copper_alamogordo.jpg"/>
          <p:cNvPicPr>
            <a:picLocks noChangeAspect="1" noChangeArrowheads="1"/>
          </p:cNvPicPr>
          <p:nvPr/>
        </p:nvPicPr>
        <p:blipFill>
          <a:blip r:embed="rId3" cstate="print"/>
          <a:srcRect/>
          <a:stretch>
            <a:fillRect/>
          </a:stretch>
        </p:blipFill>
        <p:spPr bwMode="auto">
          <a:xfrm>
            <a:off x="9067799" y="3581400"/>
            <a:ext cx="1447800" cy="974970"/>
          </a:xfrm>
          <a:prstGeom prst="rect">
            <a:avLst/>
          </a:prstGeom>
          <a:noFill/>
        </p:spPr>
      </p:pic>
      <p:pic>
        <p:nvPicPr>
          <p:cNvPr id="106501" name="Picture 5" descr="C:\USER_SPACE\DOIT\doit_projects\doit_broadband\bb_admin\bb_materials\bb_graphics\Business Cards\dsl_deming.jpg"/>
          <p:cNvPicPr>
            <a:picLocks noChangeAspect="1" noChangeArrowheads="1"/>
          </p:cNvPicPr>
          <p:nvPr/>
        </p:nvPicPr>
        <p:blipFill>
          <a:blip r:embed="rId4" cstate="print"/>
          <a:srcRect/>
          <a:stretch>
            <a:fillRect/>
          </a:stretch>
        </p:blipFill>
        <p:spPr bwMode="auto">
          <a:xfrm>
            <a:off x="1676400" y="3657601"/>
            <a:ext cx="1185061" cy="790575"/>
          </a:xfrm>
          <a:prstGeom prst="rect">
            <a:avLst/>
          </a:prstGeom>
          <a:noFill/>
        </p:spPr>
      </p:pic>
      <p:pic>
        <p:nvPicPr>
          <p:cNvPr id="106502" name="Picture 6" descr="C:\USER_SPACE\DOIT\doit_projects\doit_broadband\bb_admin\bb_materials\bb_graphics\Business Cards\fiber_clovis.jpg"/>
          <p:cNvPicPr>
            <a:picLocks noChangeAspect="1" noChangeArrowheads="1"/>
          </p:cNvPicPr>
          <p:nvPr/>
        </p:nvPicPr>
        <p:blipFill>
          <a:blip r:embed="rId5" cstate="print"/>
          <a:srcRect/>
          <a:stretch>
            <a:fillRect/>
          </a:stretch>
        </p:blipFill>
        <p:spPr bwMode="auto">
          <a:xfrm>
            <a:off x="1676399" y="5486401"/>
            <a:ext cx="1012318" cy="660627"/>
          </a:xfrm>
          <a:prstGeom prst="rect">
            <a:avLst/>
          </a:prstGeom>
          <a:noFill/>
        </p:spPr>
      </p:pic>
      <p:pic>
        <p:nvPicPr>
          <p:cNvPr id="106503" name="Picture 7" descr="C:\USER_SPACE\DOIT\doit_projects\doit_broadband\bb_admin\bb_materials\bb_graphics\Business Cards\dsl_socorro.jpg"/>
          <p:cNvPicPr>
            <a:picLocks noChangeAspect="1" noChangeArrowheads="1"/>
          </p:cNvPicPr>
          <p:nvPr/>
        </p:nvPicPr>
        <p:blipFill>
          <a:blip r:embed="rId6" cstate="print"/>
          <a:srcRect/>
          <a:stretch>
            <a:fillRect/>
          </a:stretch>
        </p:blipFill>
        <p:spPr bwMode="auto">
          <a:xfrm>
            <a:off x="9296399" y="4953001"/>
            <a:ext cx="1066800" cy="696849"/>
          </a:xfrm>
          <a:prstGeom prst="rect">
            <a:avLst/>
          </a:prstGeom>
          <a:noFill/>
        </p:spPr>
      </p:pic>
      <p:sp>
        <p:nvSpPr>
          <p:cNvPr id="12" name="Rectangle 3"/>
          <p:cNvSpPr txBox="1">
            <a:spLocks noChangeArrowheads="1"/>
          </p:cNvSpPr>
          <p:nvPr/>
        </p:nvSpPr>
        <p:spPr bwMode="auto">
          <a:xfrm>
            <a:off x="5638800" y="64770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defTabSz="914400" eaLnBrk="0" fontAlgn="base" hangingPunct="0">
              <a:spcBef>
                <a:spcPts val="575"/>
              </a:spcBef>
              <a:spcAft>
                <a:spcPct val="0"/>
              </a:spcAft>
              <a:buClr>
                <a:srgbClr val="4F81BD"/>
              </a:buClr>
              <a:buSzPct val="85000"/>
              <a:defRPr/>
            </a:pPr>
            <a:r>
              <a:rPr lang="en-US" sz="1200" b="1" dirty="0">
                <a:solidFill>
                  <a:prstClr val="black"/>
                </a:solidFill>
                <a:cs typeface="Calibri" pitchFamily="34" charset="0"/>
              </a:rPr>
              <a:t> NM Broadband Map: </a:t>
            </a:r>
            <a:r>
              <a:rPr lang="en-US" sz="1200" b="1" dirty="0">
                <a:solidFill>
                  <a:prstClr val="black"/>
                </a:solidFill>
                <a:cs typeface="Calibri" pitchFamily="34" charset="0"/>
                <a:hlinkClick r:id="rId7"/>
              </a:rPr>
              <a:t>http://nmbbmapping.org/mapping/</a:t>
            </a:r>
            <a:endParaRPr lang="en-US" sz="1200" b="1" dirty="0">
              <a:solidFill>
                <a:prstClr val="black"/>
              </a:solidFill>
              <a:cs typeface="Calibri" pitchFamily="34" charset="0"/>
            </a:endParaRPr>
          </a:p>
          <a:p>
            <a:pPr marL="273050" indent="-273050" defTabSz="914400" eaLnBrk="0" fontAlgn="base" hangingPunct="0">
              <a:spcBef>
                <a:spcPts val="575"/>
              </a:spcBef>
              <a:spcAft>
                <a:spcPct val="0"/>
              </a:spcAft>
              <a:buClr>
                <a:srgbClr val="4F81BD"/>
              </a:buClr>
              <a:buSzPct val="85000"/>
              <a:defRPr/>
            </a:pPr>
            <a:endParaRPr lang="en-US" sz="1200" b="1" dirty="0">
              <a:solidFill>
                <a:prstClr val="black"/>
              </a:solidFill>
              <a:cs typeface="Calibri" pitchFamily="34" charset="0"/>
            </a:endParaRPr>
          </a:p>
          <a:p>
            <a:pPr marL="273050" indent="-273050" defTabSz="914400" eaLnBrk="0" fontAlgn="base" hangingPunct="0">
              <a:spcBef>
                <a:spcPts val="575"/>
              </a:spcBef>
              <a:spcAft>
                <a:spcPct val="0"/>
              </a:spcAft>
              <a:buClr>
                <a:srgbClr val="4F81BD"/>
              </a:buClr>
              <a:buSzPct val="85000"/>
              <a:defRPr/>
            </a:pPr>
            <a:endParaRPr lang="en-US" sz="1200" dirty="0">
              <a:solidFill>
                <a:prstClr val="black"/>
              </a:solidFill>
              <a:cs typeface="Calibri" pitchFamily="34" charset="0"/>
            </a:endParaRPr>
          </a:p>
        </p:txBody>
      </p:sp>
      <p:pic>
        <p:nvPicPr>
          <p:cNvPr id="13" name="Picture 12"/>
          <p:cNvPicPr/>
          <p:nvPr/>
        </p:nvPicPr>
        <p:blipFill rotWithShape="1">
          <a:blip r:embed="rId8" cstate="screen">
            <a:extLst>
              <a:ext uri="{28A0092B-C50C-407E-A947-70E740481C1C}">
                <a14:useLocalDpi xmlns:a14="http://schemas.microsoft.com/office/drawing/2010/main"/>
              </a:ext>
            </a:extLst>
          </a:blip>
          <a:srcRect/>
          <a:stretch/>
        </p:blipFill>
        <p:spPr bwMode="auto">
          <a:xfrm>
            <a:off x="8915400" y="228600"/>
            <a:ext cx="1600200" cy="1371600"/>
          </a:xfrm>
          <a:prstGeom prst="rect">
            <a:avLst/>
          </a:prstGeom>
          <a:ln>
            <a:noFill/>
          </a:ln>
          <a:extLst>
            <a:ext uri="{53640926-AAD7-44D8-BBD7-CCE9431645EC}">
              <a14:shadowObscured xmlns:a14="http://schemas.microsoft.com/office/drawing/2010/main"/>
            </a:ext>
          </a:extLst>
        </p:spPr>
      </p:pic>
      <p:grpSp>
        <p:nvGrpSpPr>
          <p:cNvPr id="15" name="Group 14"/>
          <p:cNvGrpSpPr/>
          <p:nvPr/>
        </p:nvGrpSpPr>
        <p:grpSpPr>
          <a:xfrm>
            <a:off x="2895600" y="3429000"/>
            <a:ext cx="6019800" cy="2897910"/>
            <a:chOff x="1371600" y="3429000"/>
            <a:chExt cx="6019800" cy="2897910"/>
          </a:xfrm>
        </p:grpSpPr>
        <p:pic>
          <p:nvPicPr>
            <p:cNvPr id="106499" name="Picture 3" descr="C:\USER_SPACE\DOIT\doit_projects\doit_broadband\bb_admin\bb_meetings\bb_sttc\bb_map_mora.JPG"/>
            <p:cNvPicPr>
              <a:picLocks noChangeAspect="1" noChangeArrowheads="1"/>
            </p:cNvPicPr>
            <p:nvPr/>
          </p:nvPicPr>
          <p:blipFill>
            <a:blip r:embed="rId9" cstate="print"/>
            <a:srcRect/>
            <a:stretch>
              <a:fillRect/>
            </a:stretch>
          </p:blipFill>
          <p:spPr bwMode="auto">
            <a:xfrm>
              <a:off x="1447800" y="3505200"/>
              <a:ext cx="5943600" cy="2821710"/>
            </a:xfrm>
            <a:prstGeom prst="rect">
              <a:avLst/>
            </a:prstGeom>
            <a:noFill/>
          </p:spPr>
        </p:pic>
        <p:pic>
          <p:nvPicPr>
            <p:cNvPr id="14" name="Picture 13"/>
            <p:cNvPicPr/>
            <p:nvPr/>
          </p:nvPicPr>
          <p:blipFill rotWithShape="1">
            <a:blip r:embed="rId10" cstate="screen">
              <a:extLst>
                <a:ext uri="{28A0092B-C50C-407E-A947-70E740481C1C}">
                  <a14:useLocalDpi xmlns:a14="http://schemas.microsoft.com/office/drawing/2010/main"/>
                </a:ext>
              </a:extLst>
            </a:blip>
            <a:srcRect/>
            <a:stretch/>
          </p:blipFill>
          <p:spPr bwMode="auto">
            <a:xfrm>
              <a:off x="1371600" y="3429000"/>
              <a:ext cx="6019800" cy="381155"/>
            </a:xfrm>
            <a:prstGeom prst="rect">
              <a:avLst/>
            </a:prstGeom>
            <a:ln>
              <a:noFill/>
            </a:ln>
            <a:extLst>
              <a:ext uri="{53640926-AAD7-44D8-BBD7-CCE9431645EC}">
                <a14:shadowObscured xmlns:a14="http://schemas.microsoft.com/office/drawing/2010/main"/>
              </a:ext>
            </a:extLst>
          </p:spPr>
        </p:pic>
      </p:grpSp>
      <p:sp>
        <p:nvSpPr>
          <p:cNvPr id="2" name="Slide Number Placeholder 1"/>
          <p:cNvSpPr>
            <a:spLocks noGrp="1"/>
          </p:cNvSpPr>
          <p:nvPr>
            <p:ph type="sldNum" sz="quarter" idx="12"/>
          </p:nvPr>
        </p:nvSpPr>
        <p:spPr/>
        <p:txBody>
          <a:bodyPr/>
          <a:lstStyle/>
          <a:p>
            <a:fld id="{1F6DD90A-6F2C-4094-90D4-ABA0A66990AE}"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849701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803040" y="851610"/>
            <a:ext cx="5740761" cy="3872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defTabSz="914400" fontAlgn="base">
              <a:spcBef>
                <a:spcPct val="20000"/>
              </a:spcBef>
              <a:spcAft>
                <a:spcPct val="0"/>
              </a:spcAft>
              <a:buClr>
                <a:srgbClr val="800080"/>
              </a:buClr>
              <a:buSzPct val="60000"/>
              <a:buFont typeface="Wingdings" pitchFamily="2" charset="2"/>
              <a:buChar char="n"/>
              <a:defRPr/>
            </a:pPr>
            <a:r>
              <a:rPr lang="en-US" sz="2800" kern="0" dirty="0">
                <a:solidFill>
                  <a:prstClr val="black"/>
                </a:solidFill>
              </a:rPr>
              <a:t>Broadband Map Gallery</a:t>
            </a:r>
          </a:p>
          <a:p>
            <a:pPr marL="742950" lvl="1" indent="-285750" defTabSz="914400" fontAlgn="base">
              <a:spcBef>
                <a:spcPct val="20000"/>
              </a:spcBef>
              <a:spcAft>
                <a:spcPct val="0"/>
              </a:spcAft>
              <a:buClr>
                <a:srgbClr val="0000FF"/>
              </a:buClr>
              <a:buSzPct val="55000"/>
              <a:buFont typeface="Wingdings" pitchFamily="2" charset="2"/>
              <a:buChar char="n"/>
              <a:defRPr/>
            </a:pPr>
            <a:r>
              <a:rPr lang="en-US" sz="2400" kern="0" dirty="0">
                <a:solidFill>
                  <a:prstClr val="black"/>
                </a:solidFill>
              </a:rPr>
              <a:t>Statewide, Regional, and County Maps</a:t>
            </a:r>
          </a:p>
          <a:p>
            <a:pPr marL="1200150" lvl="2"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Broadband Availability and Technology</a:t>
            </a:r>
          </a:p>
          <a:p>
            <a:pPr marL="1200150" lvl="2"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Internet Providers</a:t>
            </a:r>
          </a:p>
          <a:p>
            <a:pPr marL="1200150" lvl="2"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Native Lands</a:t>
            </a:r>
          </a:p>
          <a:p>
            <a:pPr marL="1200150" lvl="2"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Telephone Exchange Boundaries</a:t>
            </a:r>
          </a:p>
          <a:p>
            <a:pPr marL="1200150" lvl="2"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Census Blocks</a:t>
            </a:r>
          </a:p>
          <a:p>
            <a:pPr marL="1200150" lvl="2"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Public Facilities</a:t>
            </a:r>
          </a:p>
          <a:p>
            <a:pPr marL="1200150" lvl="2"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Statistics and Demographics</a:t>
            </a:r>
          </a:p>
          <a:p>
            <a:pPr marL="1200150" lvl="2"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Administrative Areas</a:t>
            </a:r>
          </a:p>
          <a:p>
            <a:pPr marL="1200150" lvl="2" indent="-285750" defTabSz="914400" fontAlgn="base">
              <a:spcBef>
                <a:spcPct val="20000"/>
              </a:spcBef>
              <a:spcAft>
                <a:spcPct val="0"/>
              </a:spcAft>
              <a:buClr>
                <a:srgbClr val="0000FF"/>
              </a:buClr>
              <a:buSzPct val="55000"/>
              <a:buFont typeface="Wingdings" pitchFamily="2" charset="2"/>
              <a:buChar char="n"/>
              <a:defRPr/>
            </a:pPr>
            <a:endParaRPr lang="en-US" sz="2400" kern="0" dirty="0">
              <a:solidFill>
                <a:prstClr val="black"/>
              </a:solidFill>
            </a:endParaRPr>
          </a:p>
        </p:txBody>
      </p:sp>
      <p:sp>
        <p:nvSpPr>
          <p:cNvPr id="86018" name="Rectangle 2"/>
          <p:cNvSpPr>
            <a:spLocks noGrp="1" noChangeArrowheads="1"/>
          </p:cNvSpPr>
          <p:nvPr>
            <p:ph type="title"/>
          </p:nvPr>
        </p:nvSpPr>
        <p:spPr>
          <a:xfrm>
            <a:off x="1676400" y="-2849"/>
            <a:ext cx="8839200" cy="914400"/>
          </a:xfrm>
        </p:spPr>
        <p:txBody>
          <a:bodyPr/>
          <a:lstStyle/>
          <a:p>
            <a:r>
              <a:rPr lang="en-US" b="1" dirty="0" smtClean="0">
                <a:latin typeface="Arial" charset="0"/>
              </a:rPr>
              <a:t>SERVICES:  Broadband Maps</a:t>
            </a:r>
            <a:endParaRPr lang="en-US" b="1" dirty="0">
              <a:latin typeface="Arial" charset="0"/>
            </a:endParaRPr>
          </a:p>
        </p:txBody>
      </p:sp>
      <p:sp>
        <p:nvSpPr>
          <p:cNvPr id="9" name="Rectangle 3"/>
          <p:cNvSpPr txBox="1">
            <a:spLocks noChangeArrowheads="1"/>
          </p:cNvSpPr>
          <p:nvPr/>
        </p:nvSpPr>
        <p:spPr bwMode="auto">
          <a:xfrm>
            <a:off x="4159780" y="6483134"/>
            <a:ext cx="590644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defTabSz="914400" eaLnBrk="0" fontAlgn="base" hangingPunct="0">
              <a:spcBef>
                <a:spcPts val="575"/>
              </a:spcBef>
              <a:spcAft>
                <a:spcPct val="0"/>
              </a:spcAft>
              <a:buClr>
                <a:srgbClr val="4F81BD"/>
              </a:buClr>
              <a:buSzPct val="85000"/>
              <a:defRPr/>
            </a:pPr>
            <a:r>
              <a:rPr lang="en-US" sz="1200" b="1" dirty="0">
                <a:solidFill>
                  <a:prstClr val="black"/>
                </a:solidFill>
                <a:cs typeface="Calibri" pitchFamily="34" charset="0"/>
              </a:rPr>
              <a:t>Statewide Map Gallery: </a:t>
            </a:r>
            <a:r>
              <a:rPr lang="en-US" sz="1200" b="1" dirty="0">
                <a:solidFill>
                  <a:prstClr val="black"/>
                </a:solidFill>
                <a:cs typeface="Calibri" pitchFamily="34" charset="0"/>
                <a:hlinkClick r:id="rId2"/>
              </a:rPr>
              <a:t>http://www.doit.state.nm.us/broadband/map_statewide.shtml</a:t>
            </a:r>
            <a:endParaRPr lang="en-US" sz="1200" b="1" dirty="0">
              <a:solidFill>
                <a:prstClr val="black"/>
              </a:solidFill>
              <a:cs typeface="Calibri" pitchFamily="34" charset="0"/>
            </a:endParaRPr>
          </a:p>
          <a:p>
            <a:pPr marL="273050" indent="-273050" defTabSz="914400" eaLnBrk="0" fontAlgn="base" hangingPunct="0">
              <a:spcBef>
                <a:spcPts val="575"/>
              </a:spcBef>
              <a:spcAft>
                <a:spcPct val="0"/>
              </a:spcAft>
              <a:buClr>
                <a:srgbClr val="4F81BD"/>
              </a:buClr>
              <a:buSzPct val="85000"/>
              <a:defRPr/>
            </a:pPr>
            <a:endParaRPr lang="en-US" sz="1200" dirty="0">
              <a:solidFill>
                <a:prstClr val="black"/>
              </a:solidFill>
              <a:cs typeface="Calibri" pitchFamily="34" charset="0"/>
            </a:endParaRPr>
          </a:p>
        </p:txBody>
      </p:sp>
      <p:pic>
        <p:nvPicPr>
          <p:cNvPr id="8194" name="Picture 2" descr="C:\USER_SPACE\DOIT\doit_projects\doit_broadband\bb_admin\bb_materials\bb_graphics\bb_images\nm_census_les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8095" y="4038600"/>
            <a:ext cx="1720706" cy="2249226"/>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_SPACE\DOIT\doit_projects\doit_broadband\bb_admin\bb_materials\bb_graphics\bb_images\rbip_map_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858730"/>
            <a:ext cx="2370572"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F6DD90A-6F2C-4094-90D4-ABA0A66990AE}" type="slidenum">
              <a:rPr lang="en-US" smtClean="0">
                <a:solidFill>
                  <a:prstClr val="black">
                    <a:tint val="75000"/>
                  </a:prstClr>
                </a:solidFill>
              </a:rPr>
              <a:pPr/>
              <a:t>19</a:t>
            </a:fld>
            <a:endParaRPr lang="en-US" dirty="0">
              <a:solidFill>
                <a:prstClr val="black">
                  <a:tint val="75000"/>
                </a:prstClr>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7838" y="4873716"/>
            <a:ext cx="2339975" cy="181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3992" y="4844562"/>
            <a:ext cx="1234867" cy="163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33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842" y="996847"/>
            <a:ext cx="8761413" cy="706964"/>
          </a:xfrm>
        </p:spPr>
        <p:txBody>
          <a:bodyPr/>
          <a:lstStyle/>
          <a:p>
            <a:r>
              <a:rPr lang="en-US" dirty="0" smtClean="0"/>
              <a:t>FUNDIT Overview</a:t>
            </a:r>
            <a:endParaRPr lang="en-US" dirty="0"/>
          </a:p>
        </p:txBody>
      </p:sp>
      <p:sp>
        <p:nvSpPr>
          <p:cNvPr id="3" name="Content Placeholder 2"/>
          <p:cNvSpPr>
            <a:spLocks noGrp="1"/>
          </p:cNvSpPr>
          <p:nvPr>
            <p:ph sz="half" idx="1"/>
          </p:nvPr>
        </p:nvSpPr>
        <p:spPr>
          <a:xfrm>
            <a:off x="668160" y="5149849"/>
            <a:ext cx="4825158" cy="3416301"/>
          </a:xfrm>
        </p:spPr>
        <p:txBody>
          <a:bodyPr/>
          <a:lstStyle/>
          <a:p>
            <a:r>
              <a:rPr lang="en-US" dirty="0">
                <a:solidFill>
                  <a:schemeClr val="tx1"/>
                </a:solidFill>
                <a:latin typeface="Calibri" panose="020F0502020204030204" pitchFamily="34" charset="0"/>
              </a:rPr>
              <a:t>FUNDIT is an informal group of Federal and State entities which meets bi-monthly to help communities find funding opportunities for infrastructure and economic development projects. </a:t>
            </a:r>
          </a:p>
          <a:p>
            <a:endParaRPr lang="en-US" dirty="0"/>
          </a:p>
        </p:txBody>
      </p:sp>
      <p:sp>
        <p:nvSpPr>
          <p:cNvPr id="4" name="Content Placeholder 3"/>
          <p:cNvSpPr>
            <a:spLocks noGrp="1"/>
          </p:cNvSpPr>
          <p:nvPr>
            <p:ph sz="half" idx="2"/>
          </p:nvPr>
        </p:nvSpPr>
        <p:spPr>
          <a:xfrm>
            <a:off x="5812572" y="2380345"/>
            <a:ext cx="4825159" cy="3416300"/>
          </a:xfrm>
        </p:spPr>
        <p:txBody>
          <a:bodyPr/>
          <a:lstStyle/>
          <a:p>
            <a:r>
              <a:rPr lang="en-US" sz="2000" b="1" dirty="0"/>
              <a:t>Eligible projects include:</a:t>
            </a:r>
          </a:p>
          <a:p>
            <a:pPr lvl="1">
              <a:buFont typeface="Wingdings" panose="05000000000000000000" pitchFamily="2" charset="2"/>
              <a:buChar char="ü"/>
            </a:pPr>
            <a:r>
              <a:rPr lang="en-US" sz="1800" dirty="0"/>
              <a:t>Business development such as incubators, industrial parks</a:t>
            </a:r>
          </a:p>
          <a:p>
            <a:pPr lvl="1">
              <a:buFont typeface="Wingdings" panose="05000000000000000000" pitchFamily="2" charset="2"/>
              <a:buChar char="ü"/>
            </a:pPr>
            <a:r>
              <a:rPr lang="en-US" sz="1800" dirty="0"/>
              <a:t>Community development such as feasibility studies, comprehensive plans</a:t>
            </a:r>
          </a:p>
          <a:p>
            <a:pPr lvl="1">
              <a:buFont typeface="Wingdings" panose="05000000000000000000" pitchFamily="2" charset="2"/>
              <a:buChar char="ü"/>
            </a:pPr>
            <a:r>
              <a:rPr lang="en-US" sz="1800" dirty="0"/>
              <a:t>Infrastructure development </a:t>
            </a:r>
          </a:p>
          <a:p>
            <a:pPr lvl="1">
              <a:buFont typeface="Wingdings" panose="05000000000000000000" pitchFamily="2" charset="2"/>
              <a:buChar char="ü"/>
            </a:pPr>
            <a:r>
              <a:rPr lang="en-US" sz="1800" dirty="0"/>
              <a:t>Housing</a:t>
            </a:r>
          </a:p>
          <a:p>
            <a:pPr lvl="1">
              <a:buFont typeface="Wingdings" panose="05000000000000000000" pitchFamily="2" charset="2"/>
              <a:buChar char="ü"/>
            </a:pPr>
            <a:r>
              <a:rPr lang="en-US" sz="1800" dirty="0"/>
              <a:t>Downtown revitalization</a:t>
            </a:r>
          </a:p>
          <a:p>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842" y="2380345"/>
            <a:ext cx="4303310" cy="269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3"/>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995" y="4088495"/>
            <a:ext cx="1701341" cy="1482902"/>
          </a:xfrm>
          <a:prstGeom prst="rect">
            <a:avLst/>
          </a:prstGeom>
          <a:ln w="28575">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5353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24000" y="76200"/>
            <a:ext cx="9144000" cy="838200"/>
          </a:xfrm>
        </p:spPr>
        <p:txBody>
          <a:bodyPr/>
          <a:lstStyle/>
          <a:p>
            <a:r>
              <a:rPr lang="en-US" sz="4200" b="1" dirty="0">
                <a:latin typeface="Arial" charset="0"/>
              </a:rPr>
              <a:t>SERVICES:  Coordination</a:t>
            </a:r>
            <a:endParaRPr lang="en-US" sz="4200" b="1" dirty="0">
              <a:latin typeface="Arial" charset="0"/>
            </a:endParaRPr>
          </a:p>
        </p:txBody>
      </p:sp>
      <p:sp>
        <p:nvSpPr>
          <p:cNvPr id="86019" name="Rectangle 3"/>
          <p:cNvSpPr>
            <a:spLocks noGrp="1" noChangeArrowheads="1"/>
          </p:cNvSpPr>
          <p:nvPr>
            <p:ph type="body" idx="1"/>
          </p:nvPr>
        </p:nvSpPr>
        <p:spPr>
          <a:xfrm>
            <a:off x="1447800" y="914400"/>
            <a:ext cx="9525000" cy="4953000"/>
          </a:xfrm>
        </p:spPr>
        <p:txBody>
          <a:bodyPr/>
          <a:lstStyle/>
          <a:p>
            <a:r>
              <a:rPr lang="en-US" sz="2800" dirty="0"/>
              <a:t>Coordination &amp; </a:t>
            </a:r>
            <a:r>
              <a:rPr lang="en-US" sz="2800" dirty="0"/>
              <a:t>C</a:t>
            </a:r>
            <a:r>
              <a:rPr lang="en-US" sz="2800" dirty="0"/>
              <a:t>ollaborative Services</a:t>
            </a:r>
          </a:p>
          <a:p>
            <a:pPr lvl="1"/>
            <a:r>
              <a:rPr lang="en-US" sz="2400" dirty="0"/>
              <a:t>Federal, State, and Local Governance</a:t>
            </a:r>
          </a:p>
          <a:p>
            <a:pPr lvl="2"/>
            <a:r>
              <a:rPr lang="en-US" sz="2000" dirty="0"/>
              <a:t>Identify and assist in grant opportunities</a:t>
            </a:r>
          </a:p>
          <a:p>
            <a:pPr lvl="1"/>
            <a:r>
              <a:rPr lang="en-US" sz="2400" dirty="0"/>
              <a:t>Regional Groups (COG, EDO)</a:t>
            </a:r>
          </a:p>
          <a:p>
            <a:pPr lvl="2"/>
            <a:r>
              <a:rPr lang="en-US" sz="2000" dirty="0"/>
              <a:t>Gap Assessments, Capacity Analyses, and Cost Modeling</a:t>
            </a:r>
          </a:p>
          <a:p>
            <a:pPr lvl="1"/>
            <a:r>
              <a:rPr lang="en-US" sz="2400" dirty="0"/>
              <a:t>Sectors (Health, Education, Business)</a:t>
            </a:r>
          </a:p>
          <a:p>
            <a:pPr lvl="2"/>
            <a:r>
              <a:rPr lang="en-US" sz="2000" dirty="0"/>
              <a:t>Convening Schools, Library, and Health for Statewide Initiative</a:t>
            </a:r>
          </a:p>
          <a:p>
            <a:pPr lvl="1"/>
            <a:r>
              <a:rPr lang="en-US" sz="2400" dirty="0"/>
              <a:t>Community Associations (Senior, Centers, Chambers)</a:t>
            </a:r>
          </a:p>
          <a:p>
            <a:pPr lvl="2"/>
            <a:r>
              <a:rPr lang="en-US" sz="2000" dirty="0"/>
              <a:t>Support Implementation of Projects on Behalf of Communities</a:t>
            </a:r>
          </a:p>
          <a:p>
            <a:pPr lvl="1"/>
            <a:r>
              <a:rPr lang="en-US" sz="2400" dirty="0"/>
              <a:t>Professional Groups</a:t>
            </a:r>
          </a:p>
          <a:p>
            <a:pPr lvl="1"/>
            <a:r>
              <a:rPr lang="en-US" sz="2400" dirty="0"/>
              <a:t>Tribal Entities</a:t>
            </a:r>
          </a:p>
          <a:p>
            <a:pPr marL="0" indent="0">
              <a:buNone/>
            </a:pPr>
            <a:endParaRPr lang="en-US" dirty="0"/>
          </a:p>
        </p:txBody>
      </p:sp>
      <p:pic>
        <p:nvPicPr>
          <p:cNvPr id="6" name="Picture 5" descr="A6AB8ECA-3DBF-44DE-B98B-BAEF76C4C9F1@domain"/>
          <p:cNvPicPr/>
          <p:nvPr/>
        </p:nvPicPr>
        <p:blipFill>
          <a:blip r:embed="rId2" cstate="print"/>
          <a:srcRect/>
          <a:stretch>
            <a:fillRect/>
          </a:stretch>
        </p:blipFill>
        <p:spPr bwMode="auto">
          <a:xfrm>
            <a:off x="7924800" y="762000"/>
            <a:ext cx="2514600" cy="1905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1F6DD90A-6F2C-4094-90D4-ABA0A66990AE}" type="slidenum">
              <a:rPr lang="en-US" smtClean="0">
                <a:solidFill>
                  <a:prstClr val="black">
                    <a:tint val="75000"/>
                  </a:prstClr>
                </a:solidFill>
              </a:rPr>
              <a:pPr/>
              <a:t>20</a:t>
            </a:fld>
            <a:endParaRPr lang="en-US" dirty="0">
              <a:solidFill>
                <a:prstClr val="black">
                  <a:tint val="75000"/>
                </a:prstClr>
              </a:solidFill>
            </a:endParaRPr>
          </a:p>
        </p:txBody>
      </p:sp>
      <p:pic>
        <p:nvPicPr>
          <p:cNvPr id="10" name="Picture 9" descr="tribal_lands_sample.jpg"/>
          <p:cNvPicPr>
            <a:picLocks noChangeAspect="1"/>
          </p:cNvPicPr>
          <p:nvPr/>
        </p:nvPicPr>
        <p:blipFill>
          <a:blip r:embed="rId3" cstate="print"/>
          <a:stretch>
            <a:fillRect/>
          </a:stretch>
        </p:blipFill>
        <p:spPr>
          <a:xfrm>
            <a:off x="5638800" y="4724400"/>
            <a:ext cx="3352800" cy="1984688"/>
          </a:xfrm>
          <a:prstGeom prst="rect">
            <a:avLst/>
          </a:prstGeom>
        </p:spPr>
      </p:pic>
    </p:spTree>
    <p:extLst>
      <p:ext uri="{BB962C8B-B14F-4D97-AF65-F5344CB8AC3E}">
        <p14:creationId xmlns:p14="http://schemas.microsoft.com/office/powerpoint/2010/main" val="3082594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752601" y="57684"/>
            <a:ext cx="7793037" cy="838200"/>
          </a:xfrm>
        </p:spPr>
        <p:txBody>
          <a:bodyPr/>
          <a:lstStyle/>
          <a:p>
            <a:r>
              <a:rPr lang="en-US" b="1" dirty="0" smtClean="0">
                <a:latin typeface="Arial" charset="0"/>
              </a:rPr>
              <a:t>SERVICES:  Reports</a:t>
            </a:r>
            <a:endParaRPr lang="en-US" b="1" dirty="0">
              <a:latin typeface="Arial" charset="0"/>
            </a:endParaRPr>
          </a:p>
        </p:txBody>
      </p:sp>
      <p:sp>
        <p:nvSpPr>
          <p:cNvPr id="86019" name="Rectangle 3"/>
          <p:cNvSpPr>
            <a:spLocks noGrp="1" noChangeArrowheads="1"/>
          </p:cNvSpPr>
          <p:nvPr>
            <p:ph type="body" idx="1"/>
          </p:nvPr>
        </p:nvSpPr>
        <p:spPr>
          <a:xfrm>
            <a:off x="1524000" y="1143000"/>
            <a:ext cx="9067800" cy="5181600"/>
          </a:xfrm>
        </p:spPr>
        <p:txBody>
          <a:bodyPr/>
          <a:lstStyle/>
          <a:p>
            <a:r>
              <a:rPr lang="en-US" sz="2400" dirty="0"/>
              <a:t>Statewide Strategic Plan</a:t>
            </a:r>
          </a:p>
          <a:p>
            <a:pPr lvl="1"/>
            <a:r>
              <a:rPr lang="en-US" sz="2000" dirty="0"/>
              <a:t>Action Document</a:t>
            </a:r>
          </a:p>
          <a:p>
            <a:pPr lvl="2"/>
            <a:r>
              <a:rPr lang="en-US" sz="1600" dirty="0"/>
              <a:t>Issues, Gaps, and Actions (Solutions)</a:t>
            </a:r>
          </a:p>
          <a:p>
            <a:pPr lvl="2"/>
            <a:r>
              <a:rPr lang="en-US" sz="1600" dirty="0"/>
              <a:t>Administrative Structure, Governance, Industry, and Funding</a:t>
            </a:r>
          </a:p>
          <a:p>
            <a:pPr lvl="2"/>
            <a:r>
              <a:rPr lang="en-US" sz="1600" dirty="0"/>
              <a:t>Major Sectors: Education, Health, Economic Development</a:t>
            </a:r>
          </a:p>
          <a:p>
            <a:r>
              <a:rPr lang="en-US" sz="2400" dirty="0"/>
              <a:t>Broadband Education/Training Strategic Plan</a:t>
            </a:r>
          </a:p>
          <a:p>
            <a:pPr lvl="1"/>
            <a:r>
              <a:rPr lang="en-US" sz="2000" dirty="0"/>
              <a:t>Statewide Recommendations and Education/Training Portal</a:t>
            </a:r>
          </a:p>
          <a:p>
            <a:r>
              <a:rPr lang="en-US" sz="2400" dirty="0"/>
              <a:t>Strategic Business Sector Plans</a:t>
            </a:r>
            <a:endParaRPr lang="en-US" sz="2000" dirty="0"/>
          </a:p>
          <a:p>
            <a:pPr lvl="1"/>
            <a:r>
              <a:rPr lang="en-US" sz="2000" dirty="0"/>
              <a:t>Business Sectors:  </a:t>
            </a:r>
            <a:r>
              <a:rPr lang="en-US" sz="2000" b="1" dirty="0"/>
              <a:t>Health, Education</a:t>
            </a:r>
            <a:r>
              <a:rPr lang="en-US" sz="2000" dirty="0"/>
              <a:t>, and </a:t>
            </a:r>
            <a:r>
              <a:rPr lang="en-US" sz="2000" b="1" dirty="0"/>
              <a:t>Economic Development</a:t>
            </a:r>
          </a:p>
          <a:p>
            <a:pPr lvl="1"/>
            <a:r>
              <a:rPr lang="en-US" sz="2000" dirty="0"/>
              <a:t>Regional Implementation Plans</a:t>
            </a:r>
          </a:p>
          <a:p>
            <a:pPr lvl="2"/>
            <a:r>
              <a:rPr lang="en-US" sz="1600" dirty="0"/>
              <a:t>Southwest New Mexico Council of Governments</a:t>
            </a:r>
          </a:p>
          <a:p>
            <a:pPr lvl="2"/>
            <a:r>
              <a:rPr lang="en-US" sz="1600" dirty="0"/>
              <a:t>Northeast Economic Development Organization</a:t>
            </a:r>
          </a:p>
          <a:p>
            <a:pPr lvl="2"/>
            <a:r>
              <a:rPr lang="en-US" sz="1600" dirty="0"/>
              <a:t>Northwest New Mexico Council of Governments</a:t>
            </a:r>
          </a:p>
          <a:p>
            <a:r>
              <a:rPr lang="en-US" sz="2400" dirty="0"/>
              <a:t>Over Twenty (25) Reports and Fact Memos</a:t>
            </a:r>
          </a:p>
          <a:p>
            <a:pPr lvl="1"/>
            <a:endParaRPr lang="en-US" sz="2000" b="1" dirty="0"/>
          </a:p>
          <a:p>
            <a:pPr lvl="1"/>
            <a:endParaRPr lang="en-US" sz="2000" dirty="0"/>
          </a:p>
        </p:txBody>
      </p:sp>
      <p:pic>
        <p:nvPicPr>
          <p:cNvPr id="7" name="Picture 6" descr="C:\Users\mschulhof\AppData\Local\Microsoft\Windows\Temporary Internet Files\Content.Outlook\UL186X32\IM000243.JPG"/>
          <p:cNvPicPr/>
          <p:nvPr/>
        </p:nvPicPr>
        <p:blipFill rotWithShape="1">
          <a:blip r:embed="rId2" cstate="screen">
            <a:extLst>
              <a:ext uri="{28A0092B-C50C-407E-A947-70E740481C1C}">
                <a14:useLocalDpi xmlns:a14="http://schemas.microsoft.com/office/drawing/2010/main"/>
              </a:ext>
            </a:extLst>
          </a:blip>
          <a:srcRect/>
          <a:stretch/>
        </p:blipFill>
        <p:spPr bwMode="auto">
          <a:xfrm>
            <a:off x="8229601" y="914401"/>
            <a:ext cx="2129287" cy="918713"/>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8" name="Picture 7" descr="DOCSIS 3 0 vs FTTP"/>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2400" y="4572000"/>
            <a:ext cx="2586487" cy="1447800"/>
          </a:xfrm>
          <a:prstGeom prst="rect">
            <a:avLst/>
          </a:prstGeom>
          <a:noFill/>
          <a:ln>
            <a:noFill/>
          </a:ln>
        </p:spPr>
      </p:pic>
      <p:sp>
        <p:nvSpPr>
          <p:cNvPr id="6" name="Rectangle 3"/>
          <p:cNvSpPr txBox="1">
            <a:spLocks noChangeArrowheads="1"/>
          </p:cNvSpPr>
          <p:nvPr/>
        </p:nvSpPr>
        <p:spPr bwMode="auto">
          <a:xfrm>
            <a:off x="6091687" y="6468454"/>
            <a:ext cx="4267200" cy="3895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defTabSz="914400" eaLnBrk="0" fontAlgn="base" hangingPunct="0">
              <a:spcBef>
                <a:spcPts val="575"/>
              </a:spcBef>
              <a:spcAft>
                <a:spcPct val="0"/>
              </a:spcAft>
              <a:buClr>
                <a:srgbClr val="4F81BD"/>
              </a:buClr>
              <a:buSzPct val="85000"/>
              <a:defRPr/>
            </a:pPr>
            <a:r>
              <a:rPr lang="en-US" sz="1200" b="1" dirty="0">
                <a:solidFill>
                  <a:prstClr val="black"/>
                </a:solidFill>
                <a:cs typeface="Calibri" pitchFamily="34" charset="0"/>
              </a:rPr>
              <a:t>Reports:  </a:t>
            </a:r>
            <a:r>
              <a:rPr lang="en-US" sz="1200" b="1" dirty="0">
                <a:solidFill>
                  <a:prstClr val="black"/>
                </a:solidFill>
                <a:cs typeface="Calibri" pitchFamily="34" charset="0"/>
                <a:hlinkClick r:id="rId4"/>
              </a:rPr>
              <a:t>http://www.doit.state.nm.us/broadband/news.shtml</a:t>
            </a:r>
            <a:endParaRPr lang="en-US" sz="1200" b="1" dirty="0">
              <a:solidFill>
                <a:prstClr val="black"/>
              </a:solidFill>
              <a:cs typeface="Calibri" pitchFamily="34" charset="0"/>
            </a:endParaRPr>
          </a:p>
          <a:p>
            <a:pPr marL="273050" indent="-273050" defTabSz="914400" eaLnBrk="0" fontAlgn="base" hangingPunct="0">
              <a:spcBef>
                <a:spcPts val="575"/>
              </a:spcBef>
              <a:spcAft>
                <a:spcPct val="0"/>
              </a:spcAft>
              <a:buClr>
                <a:srgbClr val="4F81BD"/>
              </a:buClr>
              <a:buSzPct val="85000"/>
              <a:defRPr/>
            </a:pPr>
            <a:endParaRPr lang="en-US" sz="1200" dirty="0">
              <a:solidFill>
                <a:prstClr val="black"/>
              </a:solidFill>
              <a:cs typeface="Calibri" pitchFamily="34" charset="0"/>
            </a:endParaRPr>
          </a:p>
        </p:txBody>
      </p:sp>
      <p:sp>
        <p:nvSpPr>
          <p:cNvPr id="2" name="Slide Number Placeholder 1"/>
          <p:cNvSpPr>
            <a:spLocks noGrp="1"/>
          </p:cNvSpPr>
          <p:nvPr>
            <p:ph type="sldNum" sz="quarter" idx="12"/>
          </p:nvPr>
        </p:nvSpPr>
        <p:spPr/>
        <p:txBody>
          <a:bodyPr/>
          <a:lstStyle/>
          <a:p>
            <a:fld id="{1F6DD90A-6F2C-4094-90D4-ABA0A66990AE}"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834692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24000" y="134596"/>
            <a:ext cx="9067800" cy="838200"/>
          </a:xfrm>
        </p:spPr>
        <p:txBody>
          <a:bodyPr/>
          <a:lstStyle/>
          <a:p>
            <a:r>
              <a:rPr lang="en-US" b="1" dirty="0" smtClean="0">
                <a:latin typeface="Arial" charset="0"/>
              </a:rPr>
              <a:t>SERVICES: Assistance</a:t>
            </a:r>
            <a:endParaRPr lang="en-US" b="1" dirty="0">
              <a:latin typeface="Arial" charset="0"/>
            </a:endParaRPr>
          </a:p>
        </p:txBody>
      </p:sp>
      <p:sp>
        <p:nvSpPr>
          <p:cNvPr id="86019" name="Rectangle 3"/>
          <p:cNvSpPr>
            <a:spLocks noGrp="1" noChangeArrowheads="1"/>
          </p:cNvSpPr>
          <p:nvPr>
            <p:ph type="body" idx="1"/>
          </p:nvPr>
        </p:nvSpPr>
        <p:spPr>
          <a:xfrm>
            <a:off x="1676401" y="1143001"/>
            <a:ext cx="8889763" cy="5417027"/>
          </a:xfrm>
        </p:spPr>
        <p:txBody>
          <a:bodyPr/>
          <a:lstStyle/>
          <a:p>
            <a:r>
              <a:rPr lang="en-US" sz="2000" dirty="0"/>
              <a:t>Technical </a:t>
            </a:r>
            <a:r>
              <a:rPr lang="en-US" sz="2000" dirty="0"/>
              <a:t>Assessment/Review</a:t>
            </a:r>
            <a:endParaRPr lang="en-US" sz="2000" dirty="0"/>
          </a:p>
          <a:p>
            <a:pPr lvl="1"/>
            <a:r>
              <a:rPr lang="en-US" sz="1600" dirty="0"/>
              <a:t>General engineering design advisement</a:t>
            </a:r>
            <a:endParaRPr lang="en-US" sz="1600" dirty="0"/>
          </a:p>
          <a:p>
            <a:r>
              <a:rPr lang="en-US" sz="2000" dirty="0"/>
              <a:t>Broadband Education and Training</a:t>
            </a:r>
          </a:p>
          <a:p>
            <a:pPr lvl="1"/>
            <a:r>
              <a:rPr lang="en-US" sz="1600" dirty="0"/>
              <a:t>One Stop Broadband Education and Training Site</a:t>
            </a:r>
          </a:p>
          <a:p>
            <a:pPr lvl="1"/>
            <a:r>
              <a:rPr lang="en-US" sz="1600" dirty="0"/>
              <a:t>Business on the Web Training</a:t>
            </a:r>
          </a:p>
          <a:p>
            <a:r>
              <a:rPr lang="en-US" sz="2000" dirty="0"/>
              <a:t>New Mexico Broadband Videos</a:t>
            </a:r>
          </a:p>
          <a:p>
            <a:pPr lvl="1"/>
            <a:r>
              <a:rPr lang="en-US" sz="1600" dirty="0"/>
              <a:t>Overview, Education, and Health</a:t>
            </a:r>
          </a:p>
          <a:p>
            <a:r>
              <a:rPr lang="en-US" sz="2000" dirty="0"/>
              <a:t>Public Internet Training &amp; Access (PITA)</a:t>
            </a:r>
            <a:endParaRPr lang="en-US" sz="2000" dirty="0"/>
          </a:p>
          <a:p>
            <a:pPr lvl="1"/>
            <a:r>
              <a:rPr lang="en-US" sz="1600" dirty="0"/>
              <a:t>Statewide Inventory (275+)</a:t>
            </a:r>
          </a:p>
          <a:p>
            <a:pPr lvl="1"/>
            <a:r>
              <a:rPr lang="en-US" sz="1600" dirty="0"/>
              <a:t>Institutions, Content, Resources</a:t>
            </a:r>
          </a:p>
          <a:p>
            <a:r>
              <a:rPr lang="en-US" sz="2000" dirty="0"/>
              <a:t>Train the Trainer Program</a:t>
            </a:r>
          </a:p>
          <a:p>
            <a:pPr lvl="1"/>
            <a:r>
              <a:rPr lang="en-US" sz="1600" dirty="0"/>
              <a:t>Locally Branded Content</a:t>
            </a:r>
          </a:p>
          <a:p>
            <a:pPr lvl="1"/>
            <a:r>
              <a:rPr lang="en-US" sz="1600" dirty="0"/>
              <a:t>Targeting Professional Sectors</a:t>
            </a:r>
          </a:p>
          <a:p>
            <a:pPr lvl="1"/>
            <a:r>
              <a:rPr lang="en-US" sz="1600" dirty="0"/>
              <a:t>Basic and Business Instruction</a:t>
            </a:r>
          </a:p>
        </p:txBody>
      </p:sp>
      <p:sp>
        <p:nvSpPr>
          <p:cNvPr id="8" name="Rectangle 3"/>
          <p:cNvSpPr txBox="1">
            <a:spLocks noChangeArrowheads="1"/>
          </p:cNvSpPr>
          <p:nvPr/>
        </p:nvSpPr>
        <p:spPr bwMode="auto">
          <a:xfrm>
            <a:off x="5970931" y="6172200"/>
            <a:ext cx="4419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defTabSz="914400" eaLnBrk="0" fontAlgn="base" hangingPunct="0">
              <a:spcAft>
                <a:spcPct val="0"/>
              </a:spcAft>
              <a:buClr>
                <a:srgbClr val="4F81BD"/>
              </a:buClr>
              <a:buSzPct val="85000"/>
              <a:defRPr/>
            </a:pPr>
            <a:r>
              <a:rPr lang="en-US" sz="1200" b="1" dirty="0">
                <a:solidFill>
                  <a:prstClr val="black"/>
                </a:solidFill>
                <a:cs typeface="Calibri" pitchFamily="34" charset="0"/>
              </a:rPr>
              <a:t>NM Broadband Videos:  </a:t>
            </a:r>
            <a:r>
              <a:rPr lang="en-US" sz="1200" b="1" dirty="0">
                <a:solidFill>
                  <a:prstClr val="black"/>
                </a:solidFill>
                <a:cs typeface="Calibri" pitchFamily="34" charset="0"/>
                <a:hlinkClick r:id="rId2"/>
              </a:rPr>
              <a:t>http://www.youtube.com/NMBroadband</a:t>
            </a:r>
            <a:endParaRPr lang="en-US" sz="1200" b="1" dirty="0">
              <a:solidFill>
                <a:prstClr val="black"/>
              </a:solidFill>
              <a:cs typeface="Calibri" pitchFamily="34" charset="0"/>
            </a:endParaRPr>
          </a:p>
          <a:p>
            <a:pPr marL="273050" indent="-273050" defTabSz="914400" eaLnBrk="0" fontAlgn="base" hangingPunct="0">
              <a:spcAft>
                <a:spcPct val="0"/>
              </a:spcAft>
              <a:buClr>
                <a:srgbClr val="4F81BD"/>
              </a:buClr>
              <a:buSzPct val="85000"/>
              <a:defRPr/>
            </a:pPr>
            <a:r>
              <a:rPr lang="en-US" sz="1200" b="1" dirty="0">
                <a:solidFill>
                  <a:prstClr val="black"/>
                </a:solidFill>
                <a:cs typeface="Calibri" pitchFamily="34" charset="0"/>
              </a:rPr>
              <a:t>Public Internet:  </a:t>
            </a:r>
            <a:r>
              <a:rPr lang="en-US" sz="1200" b="1" dirty="0">
                <a:solidFill>
                  <a:prstClr val="black"/>
                </a:solidFill>
                <a:cs typeface="Calibri" pitchFamily="34" charset="0"/>
                <a:hlinkClick r:id="rId3"/>
              </a:rPr>
              <a:t>http://www.nmbbmapping.org/pita/</a:t>
            </a:r>
            <a:endParaRPr lang="en-US" sz="1200" b="1" dirty="0">
              <a:solidFill>
                <a:prstClr val="black"/>
              </a:solidFill>
              <a:cs typeface="Calibri" pitchFamily="34" charset="0"/>
            </a:endParaRPr>
          </a:p>
          <a:p>
            <a:pPr marL="273050" indent="-273050" defTabSz="914400" eaLnBrk="0" fontAlgn="base" hangingPunct="0">
              <a:spcAft>
                <a:spcPct val="0"/>
              </a:spcAft>
              <a:buClr>
                <a:srgbClr val="4F81BD"/>
              </a:buClr>
              <a:buSzPct val="85000"/>
              <a:defRPr/>
            </a:pPr>
            <a:r>
              <a:rPr lang="en-US" sz="1200" b="1" dirty="0">
                <a:solidFill>
                  <a:prstClr val="black"/>
                </a:solidFill>
                <a:cs typeface="Calibri" pitchFamily="34" charset="0"/>
              </a:rPr>
              <a:t>Digital Literacy:  </a:t>
            </a:r>
            <a:r>
              <a:rPr lang="en-US" sz="1200" b="1" dirty="0">
                <a:solidFill>
                  <a:prstClr val="black"/>
                </a:solidFill>
                <a:cs typeface="Calibri" pitchFamily="34" charset="0"/>
                <a:hlinkClick r:id="rId4"/>
              </a:rPr>
              <a:t>http://nmconnect.org/</a:t>
            </a:r>
            <a:endParaRPr lang="en-US" sz="1200" b="1" dirty="0">
              <a:solidFill>
                <a:prstClr val="black"/>
              </a:solidFill>
              <a:cs typeface="Calibri" pitchFamily="34" charset="0"/>
            </a:endParaRPr>
          </a:p>
          <a:p>
            <a:pPr marL="273050" indent="-273050" defTabSz="914400" eaLnBrk="0" fontAlgn="base" hangingPunct="0">
              <a:spcBef>
                <a:spcPts val="575"/>
              </a:spcBef>
              <a:spcAft>
                <a:spcPct val="0"/>
              </a:spcAft>
              <a:buClr>
                <a:srgbClr val="4F81BD"/>
              </a:buClr>
              <a:buSzPct val="85000"/>
              <a:defRPr/>
            </a:pPr>
            <a:r>
              <a:rPr lang="en-US" sz="1200" b="1" dirty="0">
                <a:solidFill>
                  <a:srgbClr val="2970C2"/>
                </a:solidFill>
                <a:cs typeface="Calibri" pitchFamily="34" charset="0"/>
              </a:rPr>
              <a:t>\</a:t>
            </a:r>
            <a:endParaRPr lang="en-US" sz="1200" b="1" dirty="0">
              <a:solidFill>
                <a:prstClr val="black"/>
              </a:solidFill>
              <a:cs typeface="Calibri" pitchFamily="34" charset="0"/>
            </a:endParaRPr>
          </a:p>
          <a:p>
            <a:pPr marL="273050" indent="-273050" defTabSz="914400" eaLnBrk="0" fontAlgn="base" hangingPunct="0">
              <a:spcBef>
                <a:spcPts val="575"/>
              </a:spcBef>
              <a:spcAft>
                <a:spcPct val="0"/>
              </a:spcAft>
              <a:buClr>
                <a:srgbClr val="4F81BD"/>
              </a:buClr>
              <a:buSzPct val="85000"/>
              <a:defRPr/>
            </a:pPr>
            <a:endParaRPr lang="en-US" sz="1200" dirty="0">
              <a:solidFill>
                <a:prstClr val="black"/>
              </a:solidFill>
              <a:cs typeface="Calibri" pitchFamily="34" charset="0"/>
            </a:endParaRPr>
          </a:p>
        </p:txBody>
      </p:sp>
      <p:pic>
        <p:nvPicPr>
          <p:cNvPr id="1026" name="Picture 2" descr="C:\USER_SPACE\DOIT\doit_projects\doit_broadband\bb_admin\bb_materials\bb_graphics\bb_images\Education title p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096102"/>
            <a:ext cx="3038336" cy="207686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_SPACE\DOIT\doit_projects\doit_broadband\NMBBP\bb_admin\bb_materials\bb_graphics\bb_images\bb_nmconnec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9648" y="2590800"/>
            <a:ext cx="2978435"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F6DD90A-6F2C-4094-90D4-ABA0A66990AE}" type="slidenum">
              <a:rPr lang="en-US" smtClean="0">
                <a:solidFill>
                  <a:prstClr val="black">
                    <a:tint val="75000"/>
                  </a:prstClr>
                </a:solidFill>
              </a:rPr>
              <a:pPr/>
              <a:t>22</a:t>
            </a:fld>
            <a:endParaRPr lang="en-US" dirty="0">
              <a:solidFill>
                <a:prstClr val="black">
                  <a:tint val="75000"/>
                </a:prstClr>
              </a:solidFill>
            </a:endParaRPr>
          </a:p>
        </p:txBody>
      </p:sp>
      <p:pic>
        <p:nvPicPr>
          <p:cNvPr id="11" name="Picture 10" descr="White Spaces setup-hamc-v2002"/>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16765" y="914400"/>
            <a:ext cx="3124199" cy="1371600"/>
          </a:xfrm>
          <a:prstGeom prst="rect">
            <a:avLst/>
          </a:prstGeom>
          <a:noFill/>
          <a:ln>
            <a:noFill/>
          </a:ln>
        </p:spPr>
      </p:pic>
    </p:spTree>
    <p:extLst>
      <p:ext uri="{BB962C8B-B14F-4D97-AF65-F5344CB8AC3E}">
        <p14:creationId xmlns:p14="http://schemas.microsoft.com/office/powerpoint/2010/main" val="3269459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24000" y="134596"/>
            <a:ext cx="9067800" cy="838200"/>
          </a:xfrm>
        </p:spPr>
        <p:txBody>
          <a:bodyPr/>
          <a:lstStyle/>
          <a:p>
            <a:r>
              <a:rPr lang="en-US" b="1" dirty="0" smtClean="0">
                <a:latin typeface="Arial" charset="0"/>
              </a:rPr>
              <a:t>SERVICES: Assistance</a:t>
            </a:r>
            <a:endParaRPr lang="en-US" b="1" dirty="0">
              <a:latin typeface="Arial" charset="0"/>
            </a:endParaRPr>
          </a:p>
        </p:txBody>
      </p:sp>
      <p:sp>
        <p:nvSpPr>
          <p:cNvPr id="86019" name="Rectangle 3"/>
          <p:cNvSpPr>
            <a:spLocks noGrp="1" noChangeArrowheads="1"/>
          </p:cNvSpPr>
          <p:nvPr>
            <p:ph type="body" idx="1"/>
          </p:nvPr>
        </p:nvSpPr>
        <p:spPr>
          <a:xfrm>
            <a:off x="1702038" y="907573"/>
            <a:ext cx="8889763" cy="1073628"/>
          </a:xfrm>
        </p:spPr>
        <p:txBody>
          <a:bodyPr/>
          <a:lstStyle/>
          <a:p>
            <a:r>
              <a:rPr lang="en-US" sz="2000" dirty="0"/>
              <a:t>Internet Service Providers</a:t>
            </a:r>
          </a:p>
          <a:p>
            <a:pPr lvl="1"/>
            <a:r>
              <a:rPr lang="en-US" sz="1600" dirty="0"/>
              <a:t>Data processing and display of areas within the state  Eligible for Federal Funding</a:t>
            </a:r>
          </a:p>
          <a:p>
            <a:pPr lvl="1"/>
            <a:r>
              <a:rPr lang="en-US" sz="1600" dirty="0"/>
              <a:t>Example:  Connect America Funds ($145M Awarded in New Mexico for Six Years)</a:t>
            </a:r>
          </a:p>
          <a:p>
            <a:pPr lvl="1"/>
            <a:endParaRPr lang="en-US" sz="1600" dirty="0"/>
          </a:p>
        </p:txBody>
      </p:sp>
      <p:sp>
        <p:nvSpPr>
          <p:cNvPr id="2" name="Slide Number Placeholder 1"/>
          <p:cNvSpPr>
            <a:spLocks noGrp="1"/>
          </p:cNvSpPr>
          <p:nvPr>
            <p:ph type="sldNum" sz="quarter" idx="12"/>
          </p:nvPr>
        </p:nvSpPr>
        <p:spPr/>
        <p:txBody>
          <a:bodyPr/>
          <a:lstStyle/>
          <a:p>
            <a:fld id="{1F6DD90A-6F2C-4094-90D4-ABA0A66990AE}" type="slidenum">
              <a:rPr lang="en-US" smtClean="0">
                <a:solidFill>
                  <a:prstClr val="black">
                    <a:tint val="75000"/>
                  </a:prstClr>
                </a:solidFill>
              </a:rPr>
              <a:pPr/>
              <a:t>23</a:t>
            </a:fld>
            <a:endParaRPr lang="en-US" dirty="0">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43434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679" y="2001570"/>
            <a:ext cx="40005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bwMode="auto">
          <a:xfrm>
            <a:off x="6306494" y="4543424"/>
            <a:ext cx="4211935" cy="22002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defTabSz="914400">
              <a:buClr>
                <a:srgbClr val="800080"/>
              </a:buClr>
            </a:pPr>
            <a:r>
              <a:rPr lang="en-US" sz="2000" kern="0" dirty="0">
                <a:solidFill>
                  <a:prstClr val="black"/>
                </a:solidFill>
              </a:rPr>
              <a:t>USAC E-Rate Funds ($30M)</a:t>
            </a:r>
          </a:p>
          <a:p>
            <a:pPr defTabSz="914400">
              <a:buClr>
                <a:srgbClr val="800080"/>
              </a:buClr>
            </a:pPr>
            <a:r>
              <a:rPr lang="en-US" sz="2000" kern="0" dirty="0">
                <a:solidFill>
                  <a:prstClr val="black"/>
                </a:solidFill>
              </a:rPr>
              <a:t>USAC Health Funds ($17M)</a:t>
            </a:r>
          </a:p>
          <a:p>
            <a:pPr defTabSz="914400">
              <a:buClr>
                <a:srgbClr val="800080"/>
              </a:buClr>
            </a:pPr>
            <a:r>
              <a:rPr lang="en-US" sz="2000" kern="0" dirty="0">
                <a:solidFill>
                  <a:prstClr val="black"/>
                </a:solidFill>
              </a:rPr>
              <a:t>USAC CAF Funds ($145M)</a:t>
            </a:r>
          </a:p>
          <a:p>
            <a:pPr defTabSz="914400">
              <a:buClr>
                <a:srgbClr val="800080"/>
              </a:buClr>
            </a:pPr>
            <a:r>
              <a:rPr lang="en-US" sz="2000" kern="0" dirty="0">
                <a:solidFill>
                  <a:prstClr val="black"/>
                </a:solidFill>
              </a:rPr>
              <a:t>PSCOC Funds ($50M)</a:t>
            </a:r>
          </a:p>
          <a:p>
            <a:pPr defTabSz="914400">
              <a:buClr>
                <a:srgbClr val="800080"/>
              </a:buClr>
            </a:pPr>
            <a:r>
              <a:rPr lang="en-US" sz="2000" kern="0" dirty="0">
                <a:solidFill>
                  <a:prstClr val="black"/>
                </a:solidFill>
              </a:rPr>
              <a:t>PRC RUS Funds ($5M)</a:t>
            </a:r>
          </a:p>
          <a:p>
            <a:pPr defTabSz="914400">
              <a:buClr>
                <a:srgbClr val="800080"/>
              </a:buClr>
            </a:pPr>
            <a:r>
              <a:rPr lang="en-US" sz="2000" kern="0" dirty="0">
                <a:solidFill>
                  <a:prstClr val="black"/>
                </a:solidFill>
              </a:rPr>
              <a:t>USDA RUS Funds</a:t>
            </a:r>
            <a:endParaRPr lang="en-US" sz="1600" kern="0" dirty="0">
              <a:solidFill>
                <a:prstClr val="black"/>
              </a:solidFill>
            </a:endParaRPr>
          </a:p>
          <a:p>
            <a:pPr lvl="1" defTabSz="914400">
              <a:buClr>
                <a:srgbClr val="0000FF"/>
              </a:buClr>
            </a:pPr>
            <a:endParaRPr lang="en-US" sz="1600" kern="0" dirty="0">
              <a:solidFill>
                <a:prstClr val="black"/>
              </a:solidFill>
            </a:endParaRPr>
          </a:p>
        </p:txBody>
      </p:sp>
    </p:spTree>
    <p:extLst>
      <p:ext uri="{BB962C8B-B14F-4D97-AF65-F5344CB8AC3E}">
        <p14:creationId xmlns:p14="http://schemas.microsoft.com/office/powerpoint/2010/main" val="1269457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676400" y="76200"/>
            <a:ext cx="8763000" cy="838200"/>
          </a:xfrm>
        </p:spPr>
        <p:txBody>
          <a:bodyPr/>
          <a:lstStyle/>
          <a:p>
            <a:r>
              <a:rPr lang="en-US" b="1" dirty="0" smtClean="0">
                <a:latin typeface="Arial" charset="0"/>
              </a:rPr>
              <a:t>SERVICES:  </a:t>
            </a:r>
            <a:r>
              <a:rPr lang="en-US" sz="4000" b="1" dirty="0">
                <a:latin typeface="Arial" charset="0"/>
              </a:rPr>
              <a:t>Data - CASA</a:t>
            </a:r>
            <a:endParaRPr lang="en-US" sz="4000" b="1" dirty="0">
              <a:latin typeface="Arial" charset="0"/>
            </a:endParaRPr>
          </a:p>
        </p:txBody>
      </p:sp>
      <p:sp>
        <p:nvSpPr>
          <p:cNvPr id="86019" name="Rectangle 3"/>
          <p:cNvSpPr>
            <a:spLocks noGrp="1" noChangeArrowheads="1"/>
          </p:cNvSpPr>
          <p:nvPr>
            <p:ph type="body" idx="1"/>
          </p:nvPr>
        </p:nvSpPr>
        <p:spPr>
          <a:xfrm>
            <a:off x="1924231" y="990601"/>
            <a:ext cx="8001000" cy="2094005"/>
          </a:xfrm>
        </p:spPr>
        <p:txBody>
          <a:bodyPr/>
          <a:lstStyle/>
          <a:p>
            <a:pPr lvl="1"/>
            <a:r>
              <a:rPr lang="en-US" dirty="0" smtClean="0"/>
              <a:t>Community Anchor Site Assessment (CASA)</a:t>
            </a:r>
          </a:p>
          <a:p>
            <a:pPr lvl="2"/>
            <a:r>
              <a:rPr lang="en-US" dirty="0" smtClean="0"/>
              <a:t>Public and Private Facilities Requiring BB</a:t>
            </a:r>
          </a:p>
          <a:p>
            <a:pPr lvl="2"/>
            <a:r>
              <a:rPr lang="en-US" dirty="0" smtClean="0"/>
              <a:t>First in New Mexico within one Database</a:t>
            </a:r>
          </a:p>
          <a:p>
            <a:pPr lvl="2"/>
            <a:r>
              <a:rPr lang="en-US" dirty="0" smtClean="0"/>
              <a:t>Crowd Sourcing Update Application</a:t>
            </a:r>
          </a:p>
          <a:p>
            <a:pPr lvl="2"/>
            <a:endParaRPr lang="en-US" dirty="0" smtClean="0"/>
          </a:p>
          <a:p>
            <a:endParaRPr lang="en-US" dirty="0"/>
          </a:p>
        </p:txBody>
      </p:sp>
      <p:grpSp>
        <p:nvGrpSpPr>
          <p:cNvPr id="10" name="Group 9"/>
          <p:cNvGrpSpPr/>
          <p:nvPr/>
        </p:nvGrpSpPr>
        <p:grpSpPr>
          <a:xfrm>
            <a:off x="2081123" y="3103602"/>
            <a:ext cx="5411312" cy="3282130"/>
            <a:chOff x="752494" y="2589369"/>
            <a:chExt cx="7890929" cy="3996305"/>
          </a:xfrm>
        </p:grpSpPr>
        <p:sp>
          <p:nvSpPr>
            <p:cNvPr id="11" name="Oval 10"/>
            <p:cNvSpPr/>
            <p:nvPr/>
          </p:nvSpPr>
          <p:spPr bwMode="auto">
            <a:xfrm>
              <a:off x="3048000" y="3581400"/>
              <a:ext cx="2819400" cy="2133600"/>
            </a:xfrm>
            <a:prstGeom prst="ellipse">
              <a:avLst/>
            </a:prstGeom>
            <a:solidFill>
              <a:schemeClr val="tx2">
                <a:lumMod val="60000"/>
                <a:lumOff val="40000"/>
              </a:schemeClr>
            </a:solidFill>
            <a:ln w="444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200" b="1" dirty="0">
                <a:solidFill>
                  <a:srgbClr val="002060"/>
                </a:solidFill>
                <a:latin typeface="Tahoma" pitchFamily="34" charset="0"/>
              </a:endParaRPr>
            </a:p>
          </p:txBody>
        </p:sp>
        <p:sp>
          <p:nvSpPr>
            <p:cNvPr id="12" name="Oval 11"/>
            <p:cNvSpPr/>
            <p:nvPr/>
          </p:nvSpPr>
          <p:spPr bwMode="auto">
            <a:xfrm>
              <a:off x="3276600" y="3810000"/>
              <a:ext cx="2362200" cy="144780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200" b="1" dirty="0">
                  <a:solidFill>
                    <a:srgbClr val="002060"/>
                  </a:solidFill>
                  <a:latin typeface="Tahoma" pitchFamily="34" charset="0"/>
                </a:rPr>
                <a:t>CASA</a:t>
              </a:r>
            </a:p>
            <a:p>
              <a:pPr algn="ctr" defTabSz="914400" eaLnBrk="0" fontAlgn="base" hangingPunct="0">
                <a:spcBef>
                  <a:spcPct val="0"/>
                </a:spcBef>
                <a:spcAft>
                  <a:spcPct val="0"/>
                </a:spcAft>
              </a:pPr>
              <a:r>
                <a:rPr lang="en-US" sz="1200" b="1" dirty="0">
                  <a:solidFill>
                    <a:srgbClr val="002060"/>
                  </a:solidFill>
                  <a:latin typeface="Tahoma" pitchFamily="34" charset="0"/>
                </a:rPr>
                <a:t>GEODATA</a:t>
              </a:r>
            </a:p>
            <a:p>
              <a:pPr algn="ctr" defTabSz="914400" eaLnBrk="0" fontAlgn="base" hangingPunct="0">
                <a:spcBef>
                  <a:spcPct val="0"/>
                </a:spcBef>
                <a:spcAft>
                  <a:spcPct val="0"/>
                </a:spcAft>
              </a:pPr>
              <a:r>
                <a:rPr lang="en-US" sz="1200" b="1" dirty="0">
                  <a:solidFill>
                    <a:srgbClr val="002060"/>
                  </a:solidFill>
                  <a:latin typeface="Tahoma" pitchFamily="34" charset="0"/>
                </a:rPr>
                <a:t>BANK</a:t>
              </a:r>
            </a:p>
          </p:txBody>
        </p:sp>
        <p:cxnSp>
          <p:nvCxnSpPr>
            <p:cNvPr id="13" name="Straight Arrow Connector 12"/>
            <p:cNvCxnSpPr/>
            <p:nvPr/>
          </p:nvCxnSpPr>
          <p:spPr bwMode="auto">
            <a:xfrm rot="10800000" flipV="1">
              <a:off x="5562600" y="3657600"/>
              <a:ext cx="838200" cy="3810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4" name="Straight Arrow Connector 13"/>
            <p:cNvCxnSpPr>
              <a:endCxn id="11" idx="0"/>
            </p:cNvCxnSpPr>
            <p:nvPr/>
          </p:nvCxnSpPr>
          <p:spPr bwMode="auto">
            <a:xfrm flipH="1">
              <a:off x="4457699" y="2926641"/>
              <a:ext cx="4258" cy="65475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5" name="TextBox 14"/>
            <p:cNvSpPr txBox="1"/>
            <p:nvPr/>
          </p:nvSpPr>
          <p:spPr>
            <a:xfrm>
              <a:off x="3076814" y="2589369"/>
              <a:ext cx="2768121"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Government Buildings</a:t>
              </a:r>
            </a:p>
          </p:txBody>
        </p:sp>
        <p:sp>
          <p:nvSpPr>
            <p:cNvPr id="16" name="TextBox 15"/>
            <p:cNvSpPr txBox="1"/>
            <p:nvPr/>
          </p:nvSpPr>
          <p:spPr>
            <a:xfrm>
              <a:off x="6357353" y="3276601"/>
              <a:ext cx="1760640"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Fire Facilities</a:t>
              </a:r>
            </a:p>
          </p:txBody>
        </p:sp>
        <p:cxnSp>
          <p:nvCxnSpPr>
            <p:cNvPr id="17" name="Straight Arrow Connector 16"/>
            <p:cNvCxnSpPr/>
            <p:nvPr/>
          </p:nvCxnSpPr>
          <p:spPr bwMode="auto">
            <a:xfrm rot="16200000" flipH="1">
              <a:off x="2667000" y="3429000"/>
              <a:ext cx="609600" cy="609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8" name="TextBox 17"/>
            <p:cNvSpPr txBox="1"/>
            <p:nvPr/>
          </p:nvSpPr>
          <p:spPr>
            <a:xfrm>
              <a:off x="1144942" y="3048002"/>
              <a:ext cx="2071533"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Health Facilities</a:t>
              </a:r>
            </a:p>
          </p:txBody>
        </p:sp>
        <p:sp>
          <p:nvSpPr>
            <p:cNvPr id="19" name="TextBox 18"/>
            <p:cNvSpPr txBox="1"/>
            <p:nvPr/>
          </p:nvSpPr>
          <p:spPr>
            <a:xfrm>
              <a:off x="6379113" y="4648202"/>
              <a:ext cx="1709214" cy="562121"/>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Law </a:t>
              </a:r>
            </a:p>
            <a:p>
              <a:pPr algn="ctr" defTabSz="914400" eaLnBrk="0" fontAlgn="base" hangingPunct="0">
                <a:spcBef>
                  <a:spcPct val="0"/>
                </a:spcBef>
                <a:spcAft>
                  <a:spcPct val="0"/>
                </a:spcAft>
              </a:pPr>
              <a:r>
                <a:rPr lang="en-US" sz="1200" b="1" dirty="0">
                  <a:solidFill>
                    <a:srgbClr val="002060"/>
                  </a:solidFill>
                  <a:latin typeface="Tahoma" pitchFamily="34" charset="0"/>
                </a:rPr>
                <a:t>Enforcement</a:t>
              </a:r>
            </a:p>
          </p:txBody>
        </p:sp>
        <p:sp>
          <p:nvSpPr>
            <p:cNvPr id="20" name="TextBox 19"/>
            <p:cNvSpPr txBox="1"/>
            <p:nvPr/>
          </p:nvSpPr>
          <p:spPr>
            <a:xfrm>
              <a:off x="1113444" y="4572001"/>
              <a:ext cx="1131840"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Schools</a:t>
              </a:r>
            </a:p>
          </p:txBody>
        </p:sp>
        <p:cxnSp>
          <p:nvCxnSpPr>
            <p:cNvPr id="21" name="Straight Arrow Connector 20"/>
            <p:cNvCxnSpPr/>
            <p:nvPr/>
          </p:nvCxnSpPr>
          <p:spPr bwMode="auto">
            <a:xfrm rot="10800000">
              <a:off x="5867400" y="4800600"/>
              <a:ext cx="8382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2286000" y="4800600"/>
              <a:ext cx="8382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3" name="TextBox 22"/>
            <p:cNvSpPr txBox="1"/>
            <p:nvPr/>
          </p:nvSpPr>
          <p:spPr>
            <a:xfrm>
              <a:off x="2978552" y="6248401"/>
              <a:ext cx="2966811"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FF0000"/>
                  </a:solidFill>
                  <a:latin typeface="Tahoma" pitchFamily="34" charset="0"/>
                </a:rPr>
                <a:t>NM Broadband Program</a:t>
              </a:r>
            </a:p>
          </p:txBody>
        </p:sp>
        <p:cxnSp>
          <p:nvCxnSpPr>
            <p:cNvPr id="24" name="Straight Arrow Connector 23"/>
            <p:cNvCxnSpPr/>
            <p:nvPr/>
          </p:nvCxnSpPr>
          <p:spPr bwMode="auto">
            <a:xfrm flipV="1">
              <a:off x="2743200" y="5257800"/>
              <a:ext cx="609600" cy="304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5" name="TextBox 24"/>
            <p:cNvSpPr txBox="1"/>
            <p:nvPr/>
          </p:nvSpPr>
          <p:spPr>
            <a:xfrm>
              <a:off x="752494" y="5562600"/>
              <a:ext cx="2447878"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Emergency Centers</a:t>
              </a:r>
            </a:p>
          </p:txBody>
        </p:sp>
        <p:cxnSp>
          <p:nvCxnSpPr>
            <p:cNvPr id="26" name="Straight Arrow Connector 25"/>
            <p:cNvCxnSpPr/>
            <p:nvPr/>
          </p:nvCxnSpPr>
          <p:spPr bwMode="auto">
            <a:xfrm rot="10800000">
              <a:off x="5562600" y="5257800"/>
              <a:ext cx="609600" cy="228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7" name="TextBox 26"/>
            <p:cNvSpPr txBox="1"/>
            <p:nvPr/>
          </p:nvSpPr>
          <p:spPr>
            <a:xfrm>
              <a:off x="5611161" y="5562600"/>
              <a:ext cx="3032262"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Correctional Institutions</a:t>
              </a:r>
            </a:p>
          </p:txBody>
        </p:sp>
        <p:cxnSp>
          <p:nvCxnSpPr>
            <p:cNvPr id="28" name="Straight Arrow Connector 27"/>
            <p:cNvCxnSpPr>
              <a:stCxn id="11" idx="4"/>
              <a:endCxn id="23" idx="0"/>
            </p:cNvCxnSpPr>
            <p:nvPr/>
          </p:nvCxnSpPr>
          <p:spPr bwMode="auto">
            <a:xfrm>
              <a:off x="4457700" y="5715000"/>
              <a:ext cx="4258" cy="53340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9" name="TextBox 28"/>
            <p:cNvSpPr txBox="1"/>
            <p:nvPr/>
          </p:nvSpPr>
          <p:spPr>
            <a:xfrm>
              <a:off x="3504054" y="5202681"/>
              <a:ext cx="1998840" cy="299797"/>
            </a:xfrm>
            <a:prstGeom prst="rect">
              <a:avLst/>
            </a:prstGeom>
            <a:noFill/>
          </p:spPr>
          <p:txBody>
            <a:bodyPr wrap="square" rtlCol="0">
              <a:spAutoFit/>
            </a:bodyPr>
            <a:lstStyle/>
            <a:p>
              <a:pPr defTabSz="914400" eaLnBrk="0" fontAlgn="base" hangingPunct="0">
                <a:spcBef>
                  <a:spcPct val="0"/>
                </a:spcBef>
                <a:spcAft>
                  <a:spcPct val="0"/>
                </a:spcAft>
              </a:pPr>
              <a:r>
                <a:rPr lang="en-US" sz="1000" b="1" dirty="0">
                  <a:solidFill>
                    <a:srgbClr val="002060"/>
                  </a:solidFill>
                  <a:latin typeface="Tahoma" pitchFamily="34" charset="0"/>
                </a:rPr>
                <a:t>Interoperability</a:t>
              </a:r>
            </a:p>
          </p:txBody>
        </p:sp>
      </p:grpSp>
      <p:sp>
        <p:nvSpPr>
          <p:cNvPr id="30" name="Rectangle 3"/>
          <p:cNvSpPr txBox="1">
            <a:spLocks noChangeArrowheads="1"/>
          </p:cNvSpPr>
          <p:nvPr/>
        </p:nvSpPr>
        <p:spPr bwMode="auto">
          <a:xfrm>
            <a:off x="6664352" y="6239582"/>
            <a:ext cx="3394049" cy="542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defTabSz="914400" eaLnBrk="0" fontAlgn="base" hangingPunct="0">
              <a:spcBef>
                <a:spcPts val="575"/>
              </a:spcBef>
              <a:spcAft>
                <a:spcPct val="0"/>
              </a:spcAft>
              <a:buClr>
                <a:srgbClr val="4F81BD"/>
              </a:buClr>
              <a:buSzPct val="85000"/>
              <a:defRPr/>
            </a:pPr>
            <a:r>
              <a:rPr lang="en-US" sz="1000" b="1" dirty="0">
                <a:solidFill>
                  <a:prstClr val="black"/>
                </a:solidFill>
                <a:cs typeface="Calibri" pitchFamily="34" charset="0"/>
              </a:rPr>
              <a:t>CASA Crowd Sourcing:  </a:t>
            </a:r>
            <a:r>
              <a:rPr lang="en-US" sz="1000" b="1" dirty="0">
                <a:solidFill>
                  <a:prstClr val="black"/>
                </a:solidFill>
                <a:cs typeface="Calibri" pitchFamily="34" charset="0"/>
                <a:hlinkClick r:id="rId3"/>
              </a:rPr>
              <a:t>http://nmbbmapping.org/bbcrowd/</a:t>
            </a:r>
            <a:endParaRPr lang="en-US" sz="1000" b="1" dirty="0">
              <a:solidFill>
                <a:prstClr val="black"/>
              </a:solidFill>
              <a:cs typeface="Calibri" pitchFamily="34" charset="0"/>
            </a:endParaRPr>
          </a:p>
          <a:p>
            <a:pPr marL="273050" indent="-273050" defTabSz="914400" eaLnBrk="0" fontAlgn="base" hangingPunct="0">
              <a:spcBef>
                <a:spcPts val="575"/>
              </a:spcBef>
              <a:spcAft>
                <a:spcPct val="0"/>
              </a:spcAft>
              <a:buClr>
                <a:srgbClr val="4F81BD"/>
              </a:buClr>
              <a:buSzPct val="85000"/>
              <a:defRPr/>
            </a:pPr>
            <a:r>
              <a:rPr lang="en-US" sz="1000" b="1" dirty="0">
                <a:solidFill>
                  <a:prstClr val="black"/>
                </a:solidFill>
                <a:cs typeface="Calibri" pitchFamily="34" charset="0"/>
              </a:rPr>
              <a:t>Tutorial Video:    </a:t>
            </a:r>
            <a:r>
              <a:rPr lang="en-US" sz="1000" b="1" dirty="0">
                <a:solidFill>
                  <a:prstClr val="black"/>
                </a:solidFill>
                <a:cs typeface="Calibri" pitchFamily="34" charset="0"/>
                <a:hlinkClick r:id="rId4"/>
              </a:rPr>
              <a:t>http://www.youtube.com/NMBroadband</a:t>
            </a:r>
            <a:endParaRPr lang="en-US" sz="1000" b="1" dirty="0">
              <a:solidFill>
                <a:prstClr val="black"/>
              </a:solidFill>
              <a:cs typeface="Calibri" pitchFamily="34" charset="0"/>
            </a:endParaRPr>
          </a:p>
        </p:txBody>
      </p:sp>
      <p:sp>
        <p:nvSpPr>
          <p:cNvPr id="3" name="Slide Number Placeholder 2"/>
          <p:cNvSpPr>
            <a:spLocks noGrp="1"/>
          </p:cNvSpPr>
          <p:nvPr>
            <p:ph type="sldNum" sz="quarter" idx="12"/>
          </p:nvPr>
        </p:nvSpPr>
        <p:spPr/>
        <p:txBody>
          <a:bodyPr/>
          <a:lstStyle/>
          <a:p>
            <a:fld id="{1F6DD90A-6F2C-4094-90D4-ABA0A66990AE}" type="slidenum">
              <a:rPr lang="en-US" smtClean="0">
                <a:solidFill>
                  <a:prstClr val="black">
                    <a:tint val="75000"/>
                  </a:prstClr>
                </a:solidFill>
              </a:rPr>
              <a:pPr/>
              <a:t>24</a:t>
            </a:fld>
            <a:endParaRPr lang="en-US" dirty="0">
              <a:solidFill>
                <a:prstClr val="black">
                  <a:tint val="75000"/>
                </a:prstClr>
              </a:solidFill>
            </a:endParaRPr>
          </a:p>
        </p:txBody>
      </p:sp>
      <p:graphicFrame>
        <p:nvGraphicFramePr>
          <p:cNvPr id="4" name="Object 3"/>
          <p:cNvGraphicFramePr>
            <a:graphicFrameLocks noChangeAspect="1"/>
          </p:cNvGraphicFramePr>
          <p:nvPr>
            <p:extLst/>
          </p:nvPr>
        </p:nvGraphicFramePr>
        <p:xfrm>
          <a:off x="7772401" y="2857507"/>
          <a:ext cx="2357799" cy="3051175"/>
        </p:xfrm>
        <a:graphic>
          <a:graphicData uri="http://schemas.openxmlformats.org/presentationml/2006/ole">
            <mc:AlternateContent xmlns:mc="http://schemas.openxmlformats.org/markup-compatibility/2006">
              <mc:Choice xmlns:v="urn:schemas-microsoft-com:vml" Requires="v">
                <p:oleObj spid="_x0000_s2060" name="Acrobat Document" r:id="rId5" imgW="4663359" imgH="6035040" progId="Acrobat.Document.11">
                  <p:embed/>
                </p:oleObj>
              </mc:Choice>
              <mc:Fallback>
                <p:oleObj name="Acrobat Document" r:id="rId5" imgW="4663359" imgH="6035040" progId="Acrobat.Document.11">
                  <p:embed/>
                  <p:pic>
                    <p:nvPicPr>
                      <p:cNvPr id="0" name=""/>
                      <p:cNvPicPr/>
                      <p:nvPr/>
                    </p:nvPicPr>
                    <p:blipFill>
                      <a:blip r:embed="rId6"/>
                      <a:stretch>
                        <a:fillRect/>
                      </a:stretch>
                    </p:blipFill>
                    <p:spPr>
                      <a:xfrm>
                        <a:off x="7772401" y="2857507"/>
                        <a:ext cx="2357799" cy="3051175"/>
                      </a:xfrm>
                      <a:prstGeom prst="rect">
                        <a:avLst/>
                      </a:prstGeom>
                    </p:spPr>
                  </p:pic>
                </p:oleObj>
              </mc:Fallback>
            </mc:AlternateContent>
          </a:graphicData>
        </a:graphic>
      </p:graphicFrame>
    </p:spTree>
    <p:extLst>
      <p:ext uri="{BB962C8B-B14F-4D97-AF65-F5344CB8AC3E}">
        <p14:creationId xmlns:p14="http://schemas.microsoft.com/office/powerpoint/2010/main" val="2970588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676400" y="76200"/>
            <a:ext cx="8763000" cy="838200"/>
          </a:xfrm>
        </p:spPr>
        <p:txBody>
          <a:bodyPr/>
          <a:lstStyle/>
          <a:p>
            <a:r>
              <a:rPr lang="en-US" b="1" dirty="0" smtClean="0">
                <a:latin typeface="Arial" charset="0"/>
              </a:rPr>
              <a:t>SERVICES:  </a:t>
            </a:r>
            <a:r>
              <a:rPr lang="en-US" sz="4000" b="1" dirty="0">
                <a:latin typeface="Arial" charset="0"/>
              </a:rPr>
              <a:t>Data - Commercial</a:t>
            </a:r>
            <a:endParaRPr lang="en-US" sz="4000" b="1" dirty="0">
              <a:latin typeface="Arial" charset="0"/>
            </a:endParaRPr>
          </a:p>
        </p:txBody>
      </p:sp>
      <p:sp>
        <p:nvSpPr>
          <p:cNvPr id="86019" name="Rectangle 3"/>
          <p:cNvSpPr>
            <a:spLocks noGrp="1" noChangeArrowheads="1"/>
          </p:cNvSpPr>
          <p:nvPr>
            <p:ph type="body" idx="1"/>
          </p:nvPr>
        </p:nvSpPr>
        <p:spPr>
          <a:xfrm>
            <a:off x="1829762" y="852100"/>
            <a:ext cx="8667569" cy="2667000"/>
          </a:xfrm>
        </p:spPr>
        <p:txBody>
          <a:bodyPr/>
          <a:lstStyle/>
          <a:p>
            <a:pPr lvl="1"/>
            <a:r>
              <a:rPr lang="en-US" sz="2400" dirty="0"/>
              <a:t>New Mexico Business Data (200+ Data Items)</a:t>
            </a:r>
          </a:p>
          <a:p>
            <a:pPr lvl="2"/>
            <a:r>
              <a:rPr lang="en-US" sz="2000" dirty="0"/>
              <a:t>Businesses Stratified by Sector (NAICS/SIC)</a:t>
            </a:r>
          </a:p>
          <a:p>
            <a:pPr lvl="2"/>
            <a:r>
              <a:rPr lang="en-US" sz="2000" dirty="0"/>
              <a:t>Number of Employees</a:t>
            </a:r>
          </a:p>
          <a:p>
            <a:pPr lvl="2"/>
            <a:r>
              <a:rPr lang="en-US" sz="2000" dirty="0"/>
              <a:t>Small Business Indicator</a:t>
            </a:r>
          </a:p>
          <a:p>
            <a:pPr lvl="2"/>
            <a:r>
              <a:rPr lang="en-US" sz="2000" dirty="0"/>
              <a:t>Woman/Minority Owned</a:t>
            </a:r>
          </a:p>
          <a:p>
            <a:pPr lvl="2"/>
            <a:r>
              <a:rPr lang="en-US" sz="2000" dirty="0"/>
              <a:t>Financials</a:t>
            </a:r>
          </a:p>
          <a:p>
            <a:pPr lvl="2"/>
            <a:r>
              <a:rPr lang="en-US" sz="2000" dirty="0"/>
              <a:t>Computers</a:t>
            </a:r>
          </a:p>
          <a:p>
            <a:pPr lvl="2"/>
            <a:endParaRPr lang="en-US" dirty="0" smtClean="0"/>
          </a:p>
          <a:p>
            <a:endParaRPr lang="en-US" dirty="0"/>
          </a:p>
        </p:txBody>
      </p:sp>
      <p:grpSp>
        <p:nvGrpSpPr>
          <p:cNvPr id="10" name="Group 9"/>
          <p:cNvGrpSpPr/>
          <p:nvPr/>
        </p:nvGrpSpPr>
        <p:grpSpPr>
          <a:xfrm>
            <a:off x="2286973" y="3380601"/>
            <a:ext cx="4723312" cy="3282130"/>
            <a:chOff x="1052670" y="2589369"/>
            <a:chExt cx="6887668" cy="3996305"/>
          </a:xfrm>
        </p:grpSpPr>
        <p:sp>
          <p:nvSpPr>
            <p:cNvPr id="11" name="Oval 10"/>
            <p:cNvSpPr/>
            <p:nvPr/>
          </p:nvSpPr>
          <p:spPr bwMode="auto">
            <a:xfrm>
              <a:off x="3048000" y="3581400"/>
              <a:ext cx="2819400" cy="2133600"/>
            </a:xfrm>
            <a:prstGeom prst="ellipse">
              <a:avLst/>
            </a:prstGeom>
            <a:solidFill>
              <a:schemeClr val="accent6">
                <a:lumMod val="75000"/>
              </a:schemeClr>
            </a:solidFill>
            <a:ln w="444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200" b="1" dirty="0">
                <a:solidFill>
                  <a:srgbClr val="002060"/>
                </a:solidFill>
                <a:latin typeface="Tahoma" pitchFamily="34" charset="0"/>
              </a:endParaRPr>
            </a:p>
          </p:txBody>
        </p:sp>
        <p:cxnSp>
          <p:nvCxnSpPr>
            <p:cNvPr id="13" name="Straight Arrow Connector 12"/>
            <p:cNvCxnSpPr/>
            <p:nvPr/>
          </p:nvCxnSpPr>
          <p:spPr bwMode="auto">
            <a:xfrm rot="10800000" flipV="1">
              <a:off x="5562600" y="3657600"/>
              <a:ext cx="838200" cy="3810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4" name="Straight Arrow Connector 13"/>
            <p:cNvCxnSpPr>
              <a:endCxn id="11" idx="0"/>
            </p:cNvCxnSpPr>
            <p:nvPr/>
          </p:nvCxnSpPr>
          <p:spPr bwMode="auto">
            <a:xfrm flipH="1">
              <a:off x="4457699" y="2926641"/>
              <a:ext cx="4258" cy="65475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5" name="TextBox 14"/>
            <p:cNvSpPr txBox="1"/>
            <p:nvPr/>
          </p:nvSpPr>
          <p:spPr>
            <a:xfrm>
              <a:off x="3644839" y="2589369"/>
              <a:ext cx="1632074"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Restaurants</a:t>
              </a:r>
            </a:p>
          </p:txBody>
        </p:sp>
        <p:sp>
          <p:nvSpPr>
            <p:cNvPr id="16" name="TextBox 15"/>
            <p:cNvSpPr txBox="1"/>
            <p:nvPr/>
          </p:nvSpPr>
          <p:spPr>
            <a:xfrm>
              <a:off x="6535007" y="3276602"/>
              <a:ext cx="1405331"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Architects</a:t>
              </a:r>
            </a:p>
          </p:txBody>
        </p:sp>
        <p:cxnSp>
          <p:nvCxnSpPr>
            <p:cNvPr id="17" name="Straight Arrow Connector 16"/>
            <p:cNvCxnSpPr/>
            <p:nvPr/>
          </p:nvCxnSpPr>
          <p:spPr bwMode="auto">
            <a:xfrm rot="16200000" flipH="1">
              <a:off x="2667000" y="3429000"/>
              <a:ext cx="609600" cy="609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8" name="TextBox 17"/>
            <p:cNvSpPr txBox="1"/>
            <p:nvPr/>
          </p:nvSpPr>
          <p:spPr>
            <a:xfrm>
              <a:off x="1515443" y="3048002"/>
              <a:ext cx="1330530"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Plumbers</a:t>
              </a:r>
            </a:p>
          </p:txBody>
        </p:sp>
        <p:sp>
          <p:nvSpPr>
            <p:cNvPr id="19" name="TextBox 18"/>
            <p:cNvSpPr txBox="1"/>
            <p:nvPr/>
          </p:nvSpPr>
          <p:spPr>
            <a:xfrm>
              <a:off x="6809227" y="4648202"/>
              <a:ext cx="848997"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Solar</a:t>
              </a:r>
            </a:p>
          </p:txBody>
        </p:sp>
        <p:sp>
          <p:nvSpPr>
            <p:cNvPr id="20" name="TextBox 19"/>
            <p:cNvSpPr txBox="1"/>
            <p:nvPr/>
          </p:nvSpPr>
          <p:spPr>
            <a:xfrm>
              <a:off x="1052670" y="4572001"/>
              <a:ext cx="1253393"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Trucking</a:t>
              </a:r>
            </a:p>
          </p:txBody>
        </p:sp>
        <p:cxnSp>
          <p:nvCxnSpPr>
            <p:cNvPr id="21" name="Straight Arrow Connector 20"/>
            <p:cNvCxnSpPr/>
            <p:nvPr/>
          </p:nvCxnSpPr>
          <p:spPr bwMode="auto">
            <a:xfrm rot="10800000">
              <a:off x="5867400" y="4800600"/>
              <a:ext cx="8382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2286000" y="4800600"/>
              <a:ext cx="8382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3" name="TextBox 22"/>
            <p:cNvSpPr txBox="1"/>
            <p:nvPr/>
          </p:nvSpPr>
          <p:spPr>
            <a:xfrm>
              <a:off x="2978552" y="6248401"/>
              <a:ext cx="2966811"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FF0000"/>
                  </a:solidFill>
                  <a:latin typeface="Tahoma" pitchFamily="34" charset="0"/>
                </a:rPr>
                <a:t>NM Broadband Program</a:t>
              </a:r>
            </a:p>
          </p:txBody>
        </p:sp>
        <p:cxnSp>
          <p:nvCxnSpPr>
            <p:cNvPr id="24" name="Straight Arrow Connector 23"/>
            <p:cNvCxnSpPr/>
            <p:nvPr/>
          </p:nvCxnSpPr>
          <p:spPr bwMode="auto">
            <a:xfrm flipV="1">
              <a:off x="2743200" y="5257800"/>
              <a:ext cx="609600" cy="304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5" name="TextBox 24"/>
            <p:cNvSpPr txBox="1"/>
            <p:nvPr/>
          </p:nvSpPr>
          <p:spPr>
            <a:xfrm>
              <a:off x="1382464" y="5562600"/>
              <a:ext cx="1187941"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Builders</a:t>
              </a:r>
            </a:p>
          </p:txBody>
        </p:sp>
        <p:cxnSp>
          <p:nvCxnSpPr>
            <p:cNvPr id="26" name="Straight Arrow Connector 25"/>
            <p:cNvCxnSpPr/>
            <p:nvPr/>
          </p:nvCxnSpPr>
          <p:spPr bwMode="auto">
            <a:xfrm rot="10800000">
              <a:off x="5562600" y="5257800"/>
              <a:ext cx="609600" cy="228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7" name="TextBox 26"/>
            <p:cNvSpPr txBox="1"/>
            <p:nvPr/>
          </p:nvSpPr>
          <p:spPr>
            <a:xfrm>
              <a:off x="6442160" y="5562600"/>
              <a:ext cx="1370270" cy="337273"/>
            </a:xfrm>
            <a:prstGeom prst="rect">
              <a:avLst/>
            </a:prstGeom>
            <a:noFill/>
          </p:spPr>
          <p:txBody>
            <a:bodyPr wrap="none" rtlCol="0">
              <a:spAutoFit/>
            </a:bodyPr>
            <a:lstStyle/>
            <a:p>
              <a:pPr algn="ctr" defTabSz="914400" eaLnBrk="0" fontAlgn="base" hangingPunct="0">
                <a:spcBef>
                  <a:spcPct val="0"/>
                </a:spcBef>
                <a:spcAft>
                  <a:spcPct val="0"/>
                </a:spcAft>
              </a:pPr>
              <a:r>
                <a:rPr lang="en-US" sz="1200" b="1" dirty="0">
                  <a:solidFill>
                    <a:srgbClr val="002060"/>
                  </a:solidFill>
                  <a:latin typeface="Tahoma" pitchFamily="34" charset="0"/>
                </a:rPr>
                <a:t>Ministries</a:t>
              </a:r>
            </a:p>
          </p:txBody>
        </p:sp>
        <p:cxnSp>
          <p:nvCxnSpPr>
            <p:cNvPr id="28" name="Straight Arrow Connector 27"/>
            <p:cNvCxnSpPr>
              <a:stCxn id="11" idx="4"/>
              <a:endCxn id="23" idx="0"/>
            </p:cNvCxnSpPr>
            <p:nvPr/>
          </p:nvCxnSpPr>
          <p:spPr bwMode="auto">
            <a:xfrm>
              <a:off x="4457700" y="5715000"/>
              <a:ext cx="4258" cy="53340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
        <p:nvSpPr>
          <p:cNvPr id="30" name="Rectangle 3"/>
          <p:cNvSpPr txBox="1">
            <a:spLocks noChangeArrowheads="1"/>
          </p:cNvSpPr>
          <p:nvPr/>
        </p:nvSpPr>
        <p:spPr bwMode="auto">
          <a:xfrm>
            <a:off x="6664352" y="6239582"/>
            <a:ext cx="3394049" cy="542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defTabSz="914400" eaLnBrk="0" fontAlgn="base" hangingPunct="0">
              <a:spcBef>
                <a:spcPts val="575"/>
              </a:spcBef>
              <a:spcAft>
                <a:spcPct val="0"/>
              </a:spcAft>
              <a:buClr>
                <a:srgbClr val="4F81BD"/>
              </a:buClr>
              <a:buSzPct val="85000"/>
              <a:defRPr/>
            </a:pPr>
            <a:r>
              <a:rPr lang="en-US" sz="1000" b="1" dirty="0">
                <a:solidFill>
                  <a:prstClr val="black"/>
                </a:solidFill>
                <a:cs typeface="Calibri" pitchFamily="34" charset="0"/>
              </a:rPr>
              <a:t>CASA Crowd Sourcing:  </a:t>
            </a:r>
            <a:r>
              <a:rPr lang="en-US" sz="1000" b="1" dirty="0">
                <a:solidFill>
                  <a:prstClr val="black"/>
                </a:solidFill>
                <a:cs typeface="Calibri" pitchFamily="34" charset="0"/>
                <a:hlinkClick r:id="rId2"/>
              </a:rPr>
              <a:t>http://nmbbmapping.org/bbcrowd/</a:t>
            </a:r>
            <a:endParaRPr lang="en-US" sz="1000" b="1" dirty="0">
              <a:solidFill>
                <a:prstClr val="black"/>
              </a:solidFill>
              <a:cs typeface="Calibri" pitchFamily="34" charset="0"/>
            </a:endParaRPr>
          </a:p>
          <a:p>
            <a:pPr marL="273050" indent="-273050" defTabSz="914400" eaLnBrk="0" fontAlgn="base" hangingPunct="0">
              <a:spcBef>
                <a:spcPts val="575"/>
              </a:spcBef>
              <a:spcAft>
                <a:spcPct val="0"/>
              </a:spcAft>
              <a:buClr>
                <a:srgbClr val="4F81BD"/>
              </a:buClr>
              <a:buSzPct val="85000"/>
              <a:defRPr/>
            </a:pPr>
            <a:r>
              <a:rPr lang="en-US" sz="1000" b="1" dirty="0">
                <a:solidFill>
                  <a:prstClr val="black"/>
                </a:solidFill>
                <a:cs typeface="Calibri" pitchFamily="34" charset="0"/>
              </a:rPr>
              <a:t>Tutorial Video:    </a:t>
            </a:r>
            <a:r>
              <a:rPr lang="en-US" sz="1000" b="1" dirty="0">
                <a:solidFill>
                  <a:prstClr val="black"/>
                </a:solidFill>
                <a:cs typeface="Calibri" pitchFamily="34" charset="0"/>
                <a:hlinkClick r:id="rId3"/>
              </a:rPr>
              <a:t>http://www.youtube.com/NMBroadband</a:t>
            </a:r>
            <a:endParaRPr lang="en-US" sz="1000" b="1" dirty="0">
              <a:solidFill>
                <a:prstClr val="black"/>
              </a:solidFill>
              <a:cs typeface="Calibri"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1716962"/>
            <a:ext cx="2998958" cy="3855199"/>
          </a:xfrm>
          <a:prstGeom prst="rect">
            <a:avLst/>
          </a:prstGeom>
        </p:spPr>
      </p:pic>
      <p:sp>
        <p:nvSpPr>
          <p:cNvPr id="3" name="Slide Number Placeholder 2"/>
          <p:cNvSpPr>
            <a:spLocks noGrp="1"/>
          </p:cNvSpPr>
          <p:nvPr>
            <p:ph type="sldNum" sz="quarter" idx="12"/>
          </p:nvPr>
        </p:nvSpPr>
        <p:spPr/>
        <p:txBody>
          <a:bodyPr/>
          <a:lstStyle/>
          <a:p>
            <a:fld id="{1F6DD90A-6F2C-4094-90D4-ABA0A66990AE}" type="slidenum">
              <a:rPr lang="en-US" smtClean="0">
                <a:solidFill>
                  <a:prstClr val="black">
                    <a:tint val="75000"/>
                  </a:prstClr>
                </a:solidFill>
              </a:rPr>
              <a:pPr/>
              <a:t>25</a:t>
            </a:fld>
            <a:endParaRPr lang="en-US" dirty="0">
              <a:solidFill>
                <a:prstClr val="black">
                  <a:tint val="75000"/>
                </a:prstClr>
              </a:solidFill>
            </a:endParaRPr>
          </a:p>
        </p:txBody>
      </p:sp>
      <p:sp>
        <p:nvSpPr>
          <p:cNvPr id="4" name="TextBox 3"/>
          <p:cNvSpPr txBox="1"/>
          <p:nvPr/>
        </p:nvSpPr>
        <p:spPr>
          <a:xfrm>
            <a:off x="3812064" y="4724401"/>
            <a:ext cx="1674337" cy="646331"/>
          </a:xfrm>
          <a:prstGeom prst="rect">
            <a:avLst/>
          </a:prstGeom>
          <a:noFill/>
        </p:spPr>
        <p:txBody>
          <a:bodyPr wrap="square" rtlCol="0">
            <a:spAutoFit/>
          </a:bodyPr>
          <a:lstStyle/>
          <a:p>
            <a:pPr algn="ctr" defTabSz="914400" eaLnBrk="0" fontAlgn="base" hangingPunct="0">
              <a:spcBef>
                <a:spcPct val="0"/>
              </a:spcBef>
              <a:spcAft>
                <a:spcPct val="0"/>
              </a:spcAft>
            </a:pPr>
            <a:r>
              <a:rPr lang="en-US" sz="1200" dirty="0">
                <a:solidFill>
                  <a:prstClr val="black"/>
                </a:solidFill>
                <a:latin typeface="Tahoma" pitchFamily="34" charset="0"/>
              </a:rPr>
              <a:t>New Mexico</a:t>
            </a:r>
          </a:p>
          <a:p>
            <a:pPr algn="ctr" defTabSz="914400" eaLnBrk="0" fontAlgn="base" hangingPunct="0">
              <a:spcBef>
                <a:spcPct val="0"/>
              </a:spcBef>
              <a:spcAft>
                <a:spcPct val="0"/>
              </a:spcAft>
            </a:pPr>
            <a:r>
              <a:rPr lang="en-US" sz="1200" dirty="0">
                <a:solidFill>
                  <a:prstClr val="black"/>
                </a:solidFill>
                <a:latin typeface="Tahoma" pitchFamily="34" charset="0"/>
              </a:rPr>
              <a:t>Commercial/Business</a:t>
            </a:r>
          </a:p>
          <a:p>
            <a:pPr algn="ctr" defTabSz="914400" eaLnBrk="0" fontAlgn="base" hangingPunct="0">
              <a:spcBef>
                <a:spcPct val="0"/>
              </a:spcBef>
              <a:spcAft>
                <a:spcPct val="0"/>
              </a:spcAft>
            </a:pPr>
            <a:r>
              <a:rPr lang="en-US" sz="1200" dirty="0">
                <a:solidFill>
                  <a:prstClr val="black"/>
                </a:solidFill>
                <a:latin typeface="Tahoma" pitchFamily="34" charset="0"/>
              </a:rPr>
              <a:t>Data</a:t>
            </a:r>
          </a:p>
        </p:txBody>
      </p:sp>
    </p:spTree>
    <p:extLst>
      <p:ext uri="{BB962C8B-B14F-4D97-AF65-F5344CB8AC3E}">
        <p14:creationId xmlns:p14="http://schemas.microsoft.com/office/powerpoint/2010/main" val="4081103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447800"/>
            <a:ext cx="2667000" cy="2590800"/>
          </a:xfrm>
          <a:prstGeom prst="rect">
            <a:avLst/>
          </a:prstGeom>
          <a:noFill/>
          <a:ln>
            <a:noFill/>
          </a:ln>
        </p:spPr>
      </p:pic>
      <p:sp>
        <p:nvSpPr>
          <p:cNvPr id="7" name="Rectangle 3"/>
          <p:cNvSpPr txBox="1">
            <a:spLocks noChangeArrowheads="1"/>
          </p:cNvSpPr>
          <p:nvPr/>
        </p:nvSpPr>
        <p:spPr bwMode="auto">
          <a:xfrm>
            <a:off x="1672246" y="1219200"/>
            <a:ext cx="7010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defTabSz="914400" fontAlgn="base">
              <a:spcBef>
                <a:spcPct val="20000"/>
              </a:spcBef>
              <a:spcAft>
                <a:spcPct val="0"/>
              </a:spcAft>
              <a:buClr>
                <a:srgbClr val="FF0000"/>
              </a:buClr>
              <a:buSzPct val="60000"/>
              <a:buFont typeface="Wingdings" pitchFamily="2" charset="2"/>
              <a:buChar char="n"/>
              <a:defRPr/>
            </a:pPr>
            <a:r>
              <a:rPr lang="en-US" sz="2400" kern="0" dirty="0">
                <a:solidFill>
                  <a:prstClr val="black"/>
                </a:solidFill>
              </a:rPr>
              <a:t>Network Performance Testing</a:t>
            </a:r>
          </a:p>
          <a:p>
            <a:pPr marL="742950" lvl="1"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Public Institutions</a:t>
            </a:r>
          </a:p>
          <a:p>
            <a:pPr marL="742950" lvl="1"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Identify Bumps</a:t>
            </a:r>
          </a:p>
          <a:p>
            <a:pPr marL="742950" lvl="1"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Work with Industry for Solutions</a:t>
            </a:r>
          </a:p>
          <a:p>
            <a:pPr lvl="1" defTabSz="914400" fontAlgn="base">
              <a:spcBef>
                <a:spcPct val="20000"/>
              </a:spcBef>
              <a:spcAft>
                <a:spcPct val="0"/>
              </a:spcAft>
              <a:buClr>
                <a:srgbClr val="0000FF"/>
              </a:buClr>
              <a:buSzPct val="55000"/>
              <a:defRPr/>
            </a:pPr>
            <a:endParaRPr lang="en-US" sz="2400" kern="0" dirty="0">
              <a:solidFill>
                <a:prstClr val="black"/>
              </a:solidFill>
            </a:endParaRPr>
          </a:p>
          <a:p>
            <a:pPr marL="285750" indent="-285750" defTabSz="914400" fontAlgn="base">
              <a:spcBef>
                <a:spcPct val="20000"/>
              </a:spcBef>
              <a:spcAft>
                <a:spcPct val="0"/>
              </a:spcAft>
              <a:buClr>
                <a:srgbClr val="0000FF"/>
              </a:buClr>
              <a:buSzPct val="55000"/>
              <a:buFont typeface="Wingdings" pitchFamily="2" charset="2"/>
              <a:buChar char="n"/>
              <a:defRPr/>
            </a:pPr>
            <a:r>
              <a:rPr lang="en-US" sz="2400" kern="0" dirty="0">
                <a:solidFill>
                  <a:prstClr val="black"/>
                </a:solidFill>
              </a:rPr>
              <a:t>Speed Test Performance</a:t>
            </a:r>
          </a:p>
          <a:p>
            <a:pPr marL="742950" lvl="1"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Locally Served</a:t>
            </a:r>
          </a:p>
          <a:p>
            <a:pPr marL="742950" lvl="1"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Speed Test Blitzing Projects</a:t>
            </a:r>
          </a:p>
          <a:p>
            <a:pPr marL="742950" lvl="1" indent="-285750" defTabSz="914400" fontAlgn="base">
              <a:spcBef>
                <a:spcPct val="20000"/>
              </a:spcBef>
              <a:spcAft>
                <a:spcPct val="0"/>
              </a:spcAft>
              <a:buClr>
                <a:srgbClr val="0000FF"/>
              </a:buClr>
              <a:buSzPct val="55000"/>
              <a:buFont typeface="Wingdings" pitchFamily="2" charset="2"/>
              <a:buChar char="n"/>
              <a:defRPr/>
            </a:pPr>
            <a:r>
              <a:rPr lang="en-US" sz="2000" kern="0" dirty="0">
                <a:solidFill>
                  <a:prstClr val="black"/>
                </a:solidFill>
              </a:rPr>
              <a:t>Data Mapped and Analyzed</a:t>
            </a:r>
          </a:p>
        </p:txBody>
      </p:sp>
      <p:sp>
        <p:nvSpPr>
          <p:cNvPr id="86018" name="Rectangle 2"/>
          <p:cNvSpPr>
            <a:spLocks noGrp="1" noChangeArrowheads="1"/>
          </p:cNvSpPr>
          <p:nvPr>
            <p:ph type="title"/>
          </p:nvPr>
        </p:nvSpPr>
        <p:spPr>
          <a:xfrm>
            <a:off x="1676400" y="304800"/>
            <a:ext cx="8823635" cy="914400"/>
          </a:xfrm>
        </p:spPr>
        <p:txBody>
          <a:bodyPr/>
          <a:lstStyle/>
          <a:p>
            <a:r>
              <a:rPr lang="en-US" b="1" dirty="0" smtClean="0">
                <a:latin typeface="Arial" charset="0"/>
              </a:rPr>
              <a:t>SERVICES:  Testing</a:t>
            </a:r>
            <a:endParaRPr lang="en-US" b="1" dirty="0">
              <a:latin typeface="Arial" charset="0"/>
            </a:endParaRPr>
          </a:p>
        </p:txBody>
      </p:sp>
      <p:sp>
        <p:nvSpPr>
          <p:cNvPr id="9" name="Rectangle 3"/>
          <p:cNvSpPr txBox="1">
            <a:spLocks noChangeArrowheads="1"/>
          </p:cNvSpPr>
          <p:nvPr/>
        </p:nvSpPr>
        <p:spPr bwMode="auto">
          <a:xfrm>
            <a:off x="4800600" y="6484834"/>
            <a:ext cx="5486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defTabSz="914400" fontAlgn="base">
              <a:spcBef>
                <a:spcPct val="20000"/>
              </a:spcBef>
              <a:spcAft>
                <a:spcPct val="0"/>
              </a:spcAft>
              <a:buClr>
                <a:srgbClr val="FF0000"/>
              </a:buClr>
              <a:buSzPct val="55000"/>
              <a:defRPr/>
            </a:pPr>
            <a:r>
              <a:rPr lang="en-US" sz="1200" kern="0" dirty="0">
                <a:solidFill>
                  <a:srgbClr val="000000"/>
                </a:solidFill>
                <a:latin typeface="Tahoma"/>
              </a:rPr>
              <a:t>Speed Test: </a:t>
            </a:r>
            <a:r>
              <a:rPr lang="en-US" sz="1200" kern="0" dirty="0">
                <a:solidFill>
                  <a:srgbClr val="000000"/>
                </a:solidFill>
                <a:latin typeface="Tahoma"/>
                <a:hlinkClick r:id="rId3"/>
              </a:rPr>
              <a:t>http://www.doit.state.nm.us/broadband/speedtest.shtml</a:t>
            </a:r>
            <a:endParaRPr lang="en-US" sz="1200" kern="0" dirty="0">
              <a:solidFill>
                <a:srgbClr val="000000"/>
              </a:solidFill>
              <a:latin typeface="Tahoma"/>
            </a:endParaRPr>
          </a:p>
          <a:p>
            <a:pPr marL="273050" indent="-273050" defTabSz="914400" eaLnBrk="0" fontAlgn="base" hangingPunct="0">
              <a:spcBef>
                <a:spcPts val="575"/>
              </a:spcBef>
              <a:spcAft>
                <a:spcPct val="0"/>
              </a:spcAft>
              <a:buClr>
                <a:srgbClr val="4F81BD"/>
              </a:buClr>
              <a:buSzPct val="85000"/>
              <a:defRPr/>
            </a:pPr>
            <a:endParaRPr lang="en-US" sz="1200" b="1" dirty="0">
              <a:solidFill>
                <a:prstClr val="black"/>
              </a:solidFill>
              <a:cs typeface="Calibri" pitchFamily="34" charset="0"/>
            </a:endParaRPr>
          </a:p>
          <a:p>
            <a:pPr marL="273050" indent="-273050" defTabSz="914400" eaLnBrk="0" fontAlgn="base" hangingPunct="0">
              <a:spcBef>
                <a:spcPts val="575"/>
              </a:spcBef>
              <a:spcAft>
                <a:spcPct val="0"/>
              </a:spcAft>
              <a:buClr>
                <a:srgbClr val="4F81BD"/>
              </a:buClr>
              <a:buSzPct val="85000"/>
              <a:defRPr/>
            </a:pPr>
            <a:r>
              <a:rPr lang="en-US" sz="1200" b="1" dirty="0">
                <a:solidFill>
                  <a:srgbClr val="2970C2"/>
                </a:solidFill>
                <a:cs typeface="Calibri" pitchFamily="34" charset="0"/>
              </a:rPr>
              <a:t>\</a:t>
            </a:r>
            <a:endParaRPr lang="en-US" sz="1200" b="1" dirty="0">
              <a:solidFill>
                <a:prstClr val="black"/>
              </a:solidFill>
              <a:cs typeface="Calibri" pitchFamily="34" charset="0"/>
            </a:endParaRPr>
          </a:p>
          <a:p>
            <a:pPr marL="273050" indent="-273050" defTabSz="914400" eaLnBrk="0" fontAlgn="base" hangingPunct="0">
              <a:spcBef>
                <a:spcPts val="575"/>
              </a:spcBef>
              <a:spcAft>
                <a:spcPct val="0"/>
              </a:spcAft>
              <a:buClr>
                <a:srgbClr val="4F81BD"/>
              </a:buClr>
              <a:buSzPct val="85000"/>
              <a:defRPr/>
            </a:pPr>
            <a:endParaRPr lang="en-US" sz="1200" dirty="0">
              <a:solidFill>
                <a:prstClr val="black"/>
              </a:solidFill>
              <a:cs typeface="Calibri" pitchFamily="34" charset="0"/>
            </a:endParaRPr>
          </a:p>
        </p:txBody>
      </p:sp>
      <p:pic>
        <p:nvPicPr>
          <p:cNvPr id="10" name="Picture 9" descr="speedtest_new.JPG"/>
          <p:cNvPicPr>
            <a:picLocks noChangeAspect="1"/>
          </p:cNvPicPr>
          <p:nvPr/>
        </p:nvPicPr>
        <p:blipFill>
          <a:blip r:embed="rId4" cstate="print"/>
          <a:stretch>
            <a:fillRect/>
          </a:stretch>
        </p:blipFill>
        <p:spPr>
          <a:xfrm>
            <a:off x="7035800" y="4419601"/>
            <a:ext cx="2946400" cy="1729409"/>
          </a:xfrm>
          <a:prstGeom prst="rect">
            <a:avLst/>
          </a:prstGeom>
        </p:spPr>
      </p:pic>
      <p:pic>
        <p:nvPicPr>
          <p:cNvPr id="6146" name="Picture 2" descr="C:\USER_SPACE\DOIT\doit_projects\doit_broadband\bb_admin\bb_materials\bb_graphics\bb_images\speedtest_new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4800601"/>
            <a:ext cx="2133600" cy="14279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F6DD90A-6F2C-4094-90D4-ABA0A66990AE}"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090676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791646" y="1371600"/>
            <a:ext cx="4913955" cy="320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defTabSz="914400" fontAlgn="base">
              <a:spcBef>
                <a:spcPct val="20000"/>
              </a:spcBef>
              <a:spcAft>
                <a:spcPct val="0"/>
              </a:spcAft>
              <a:buClr>
                <a:srgbClr val="800080"/>
              </a:buClr>
              <a:buSzPct val="60000"/>
              <a:buFont typeface="Wingdings" pitchFamily="2" charset="2"/>
              <a:buChar char="n"/>
              <a:defRPr/>
            </a:pPr>
            <a:r>
              <a:rPr lang="en-US" sz="2400" kern="0" dirty="0">
                <a:solidFill>
                  <a:prstClr val="black"/>
                </a:solidFill>
              </a:rPr>
              <a:t>Modeling</a:t>
            </a:r>
          </a:p>
          <a:p>
            <a:pPr marL="800100" lvl="1" indent="-342900" defTabSz="914400" fontAlgn="base">
              <a:spcBef>
                <a:spcPct val="20000"/>
              </a:spcBef>
              <a:spcAft>
                <a:spcPct val="0"/>
              </a:spcAft>
              <a:buClr>
                <a:srgbClr val="800080"/>
              </a:buClr>
              <a:buSzPct val="60000"/>
              <a:buFont typeface="Wingdings" pitchFamily="2" charset="2"/>
              <a:buChar char="n"/>
              <a:defRPr/>
            </a:pPr>
            <a:r>
              <a:rPr lang="en-US" sz="2000" kern="0" dirty="0">
                <a:solidFill>
                  <a:prstClr val="black"/>
                </a:solidFill>
              </a:rPr>
              <a:t>RF Propagation Modeling</a:t>
            </a:r>
          </a:p>
          <a:p>
            <a:pPr marL="1257300" lvl="2" indent="-342900" defTabSz="914400" fontAlgn="base">
              <a:spcBef>
                <a:spcPct val="20000"/>
              </a:spcBef>
              <a:spcAft>
                <a:spcPct val="0"/>
              </a:spcAft>
              <a:buClr>
                <a:srgbClr val="800080"/>
              </a:buClr>
              <a:buSzPct val="60000"/>
              <a:buFont typeface="Wingdings" pitchFamily="2" charset="2"/>
              <a:buChar char="n"/>
              <a:defRPr/>
            </a:pPr>
            <a:r>
              <a:rPr lang="en-US" kern="0" dirty="0">
                <a:solidFill>
                  <a:prstClr val="black"/>
                </a:solidFill>
              </a:rPr>
              <a:t>Accurate Coverage</a:t>
            </a:r>
          </a:p>
          <a:p>
            <a:pPr marL="800100" lvl="1" indent="-342900" defTabSz="914400" fontAlgn="base">
              <a:spcBef>
                <a:spcPct val="20000"/>
              </a:spcBef>
              <a:spcAft>
                <a:spcPct val="0"/>
              </a:spcAft>
              <a:buClr>
                <a:srgbClr val="800080"/>
              </a:buClr>
              <a:buSzPct val="60000"/>
              <a:buFont typeface="Wingdings" pitchFamily="2" charset="2"/>
              <a:buChar char="n"/>
              <a:defRPr/>
            </a:pPr>
            <a:r>
              <a:rPr lang="en-US" sz="2000" kern="0" dirty="0">
                <a:solidFill>
                  <a:prstClr val="black"/>
                </a:solidFill>
              </a:rPr>
              <a:t>Viewshed Analyses</a:t>
            </a:r>
          </a:p>
          <a:p>
            <a:pPr marL="1257300" lvl="2" indent="-342900" defTabSz="914400" fontAlgn="base">
              <a:spcBef>
                <a:spcPct val="20000"/>
              </a:spcBef>
              <a:spcAft>
                <a:spcPct val="0"/>
              </a:spcAft>
              <a:buClr>
                <a:srgbClr val="800080"/>
              </a:buClr>
              <a:buSzPct val="60000"/>
              <a:buFont typeface="Wingdings" pitchFamily="2" charset="2"/>
              <a:buChar char="n"/>
              <a:defRPr/>
            </a:pPr>
            <a:r>
              <a:rPr lang="en-US" kern="0" dirty="0">
                <a:solidFill>
                  <a:prstClr val="black"/>
                </a:solidFill>
              </a:rPr>
              <a:t>Twenty Mile Radius (WiFi)</a:t>
            </a:r>
          </a:p>
          <a:p>
            <a:pPr marL="800100" lvl="1" indent="-342900" defTabSz="914400" fontAlgn="base">
              <a:spcBef>
                <a:spcPct val="20000"/>
              </a:spcBef>
              <a:spcAft>
                <a:spcPct val="0"/>
              </a:spcAft>
              <a:buClr>
                <a:srgbClr val="800080"/>
              </a:buClr>
              <a:buSzPct val="60000"/>
              <a:buFont typeface="Wingdings" pitchFamily="2" charset="2"/>
              <a:buChar char="n"/>
              <a:defRPr/>
            </a:pPr>
            <a:r>
              <a:rPr lang="en-US" sz="2000" kern="0" dirty="0">
                <a:solidFill>
                  <a:prstClr val="black"/>
                </a:solidFill>
              </a:rPr>
              <a:t>Line of Site Assessment</a:t>
            </a:r>
          </a:p>
          <a:p>
            <a:pPr marL="1257300" lvl="2" indent="-342900" defTabSz="914400" fontAlgn="base">
              <a:spcBef>
                <a:spcPct val="20000"/>
              </a:spcBef>
              <a:spcAft>
                <a:spcPct val="0"/>
              </a:spcAft>
              <a:buClr>
                <a:srgbClr val="800080"/>
              </a:buClr>
              <a:buSzPct val="60000"/>
              <a:buFont typeface="Wingdings" pitchFamily="2" charset="2"/>
              <a:buChar char="n"/>
              <a:defRPr/>
            </a:pPr>
            <a:r>
              <a:rPr lang="en-US" kern="0" dirty="0">
                <a:solidFill>
                  <a:prstClr val="black"/>
                </a:solidFill>
              </a:rPr>
              <a:t>Equipment Requirements</a:t>
            </a:r>
          </a:p>
          <a:p>
            <a:pPr marL="800100" lvl="1" indent="-342900" defTabSz="914400" fontAlgn="base">
              <a:spcBef>
                <a:spcPct val="20000"/>
              </a:spcBef>
              <a:spcAft>
                <a:spcPct val="0"/>
              </a:spcAft>
              <a:buClr>
                <a:srgbClr val="800080"/>
              </a:buClr>
              <a:buSzPct val="60000"/>
              <a:buFont typeface="Wingdings" pitchFamily="2" charset="2"/>
              <a:buChar char="n"/>
              <a:defRPr/>
            </a:pPr>
            <a:r>
              <a:rPr lang="en-US" sz="2000" kern="0" dirty="0">
                <a:solidFill>
                  <a:prstClr val="black"/>
                </a:solidFill>
              </a:rPr>
              <a:t>Co-Location Design</a:t>
            </a:r>
          </a:p>
          <a:p>
            <a:pPr marL="1257300" lvl="2" indent="-342900" defTabSz="914400" fontAlgn="base">
              <a:spcBef>
                <a:spcPct val="20000"/>
              </a:spcBef>
              <a:spcAft>
                <a:spcPct val="0"/>
              </a:spcAft>
              <a:buClr>
                <a:srgbClr val="800080"/>
              </a:buClr>
              <a:buSzPct val="60000"/>
              <a:buFont typeface="Wingdings" pitchFamily="2" charset="2"/>
              <a:buChar char="n"/>
              <a:defRPr/>
            </a:pPr>
            <a:r>
              <a:rPr lang="en-US" kern="0" dirty="0">
                <a:solidFill>
                  <a:prstClr val="black"/>
                </a:solidFill>
              </a:rPr>
              <a:t>Establish Take Potential</a:t>
            </a:r>
          </a:p>
        </p:txBody>
      </p:sp>
      <p:sp>
        <p:nvSpPr>
          <p:cNvPr id="86018" name="Rectangle 2"/>
          <p:cNvSpPr>
            <a:spLocks noGrp="1" noChangeArrowheads="1"/>
          </p:cNvSpPr>
          <p:nvPr>
            <p:ph type="title"/>
          </p:nvPr>
        </p:nvSpPr>
        <p:spPr>
          <a:xfrm>
            <a:off x="1694656" y="152400"/>
            <a:ext cx="8653244" cy="914400"/>
          </a:xfrm>
        </p:spPr>
        <p:txBody>
          <a:bodyPr/>
          <a:lstStyle/>
          <a:p>
            <a:r>
              <a:rPr lang="en-US" b="1" dirty="0" smtClean="0">
                <a:latin typeface="Arial" charset="0"/>
              </a:rPr>
              <a:t>SERVICES: Analytics</a:t>
            </a:r>
            <a:endParaRPr lang="en-US" b="1" dirty="0">
              <a:latin typeface="Arial" charset="0"/>
            </a:endParaRPr>
          </a:p>
        </p:txBody>
      </p:sp>
      <p:pic>
        <p:nvPicPr>
          <p:cNvPr id="2" name="Picture 2" descr="C:\USER_SPACE\DOIT\doit_projects\doit_broadband\bb_admin\bb_contracts\bb_edac\edac_deliverables\edac_propagation\propagationModeling_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0654" y="914400"/>
            <a:ext cx="374724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_SPACE\DOIT\doit_projects\doit_broadband\bb_admin\bb_contracts\bb_edac\edac_deliverables\edac_propagation\Carlsbad 700 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942620"/>
            <a:ext cx="1803930" cy="16235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_SPACE\DOIT\doit_projects\doit_broadband\bb_admin\bb_materials\bb_graphics\bb_images\ps_cedro_l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124" y="4942644"/>
            <a:ext cx="3837771" cy="183597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_SPACE\DOIT\doit_projects\doit_broadband\bb_admin\bb_materials\bb_graphics\bb_images\ps_cedro_viewsh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6196" y="3886200"/>
            <a:ext cx="2142327" cy="24157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F6DD90A-6F2C-4094-90D4-ABA0A66990AE}" type="slidenum">
              <a:rPr lang="en-US" smtClean="0">
                <a:solidFill>
                  <a:prstClr val="black">
                    <a:tint val="75000"/>
                  </a:prstClr>
                </a:solidFill>
              </a:rPr>
              <a:pPr/>
              <a:t>27</a:t>
            </a:fld>
            <a:endParaRPr lang="en-US" dirty="0">
              <a:solidFill>
                <a:prstClr val="black">
                  <a:tint val="75000"/>
                </a:prstClr>
              </a:solidFill>
            </a:endParaRPr>
          </a:p>
        </p:txBody>
      </p:sp>
      <p:pic>
        <p:nvPicPr>
          <p:cNvPr id="1026" name="Picture 2" descr="C:\USERDOCS\DOIT\doit_projects\doit_broadband\NMBBP\bb_planning\bb_education\edu_materials\mtnair_coloca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6642" y="3782886"/>
            <a:ext cx="1371600" cy="116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71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28</a:t>
            </a:fld>
            <a:endParaRPr lang="en-US" dirty="0">
              <a:solidFill>
                <a:prstClr val="black">
                  <a:tint val="75000"/>
                </a:prstClr>
              </a:solidFill>
            </a:endParaRP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921" y="6305167"/>
            <a:ext cx="1172327" cy="388443"/>
          </a:xfrm>
          <a:prstGeom prst="rect">
            <a:avLst/>
          </a:prstGeom>
        </p:spPr>
      </p:pic>
      <p:sp>
        <p:nvSpPr>
          <p:cNvPr id="9" name="TextBox 8"/>
          <p:cNvSpPr txBox="1"/>
          <p:nvPr/>
        </p:nvSpPr>
        <p:spPr>
          <a:xfrm>
            <a:off x="3155194" y="6376252"/>
            <a:ext cx="3138030" cy="246221"/>
          </a:xfrm>
          <a:prstGeom prst="rect">
            <a:avLst/>
          </a:prstGeom>
          <a:noFill/>
        </p:spPr>
        <p:txBody>
          <a:bodyPr wrap="square" rtlCol="0">
            <a:spAutoFit/>
          </a:bodyPr>
          <a:lstStyle/>
          <a:p>
            <a:pPr defTabSz="914400" fontAlgn="base">
              <a:spcBef>
                <a:spcPct val="0"/>
              </a:spcBef>
              <a:spcAft>
                <a:spcPct val="0"/>
              </a:spcAft>
            </a:pPr>
            <a:r>
              <a:rPr lang="en-US" sz="1000" b="1" i="1" dirty="0">
                <a:solidFill>
                  <a:srgbClr val="1F497D">
                    <a:lumMod val="75000"/>
                  </a:srgbClr>
                </a:solidFill>
                <a:latin typeface="Arial" pitchFamily="34" charset="0"/>
              </a:rPr>
              <a:t>Office of Broadband and Geospatial Initiatives</a:t>
            </a:r>
          </a:p>
        </p:txBody>
      </p:sp>
      <p:sp>
        <p:nvSpPr>
          <p:cNvPr id="5" name="TextBox 4"/>
          <p:cNvSpPr txBox="1"/>
          <p:nvPr/>
        </p:nvSpPr>
        <p:spPr>
          <a:xfrm>
            <a:off x="1667436" y="315094"/>
            <a:ext cx="8901953" cy="646331"/>
          </a:xfrm>
          <a:prstGeom prst="rect">
            <a:avLst/>
          </a:prstGeom>
          <a:noFill/>
        </p:spPr>
        <p:txBody>
          <a:bodyPr wrap="square" rtlCol="0">
            <a:spAutoFit/>
          </a:bodyPr>
          <a:lstStyle/>
          <a:p>
            <a:pPr defTabSz="914400" fontAlgn="base">
              <a:spcBef>
                <a:spcPct val="0"/>
              </a:spcBef>
              <a:spcAft>
                <a:spcPct val="0"/>
              </a:spcAft>
            </a:pPr>
            <a:r>
              <a:rPr lang="en-US" sz="3600" b="1" dirty="0">
                <a:solidFill>
                  <a:srgbClr val="1F497D">
                    <a:lumMod val="75000"/>
                  </a:srgbClr>
                </a:solidFill>
                <a:latin typeface="Arial" pitchFamily="34" charset="0"/>
              </a:rPr>
              <a:t>OBGI:  Broadband Initiatives - Structure</a:t>
            </a:r>
          </a:p>
        </p:txBody>
      </p:sp>
      <p:sp>
        <p:nvSpPr>
          <p:cNvPr id="3" name="Rectangle 2"/>
          <p:cNvSpPr/>
          <p:nvPr/>
        </p:nvSpPr>
        <p:spPr>
          <a:xfrm>
            <a:off x="3810000" y="1228163"/>
            <a:ext cx="4186518" cy="806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prstClr val="white"/>
                </a:solidFill>
              </a:rPr>
              <a:t>OFFICE OF BROADBAND INITIATIVES</a:t>
            </a:r>
          </a:p>
        </p:txBody>
      </p:sp>
      <p:sp>
        <p:nvSpPr>
          <p:cNvPr id="26" name="Rectangle 25"/>
          <p:cNvSpPr/>
          <p:nvPr/>
        </p:nvSpPr>
        <p:spPr>
          <a:xfrm>
            <a:off x="3810000" y="2752162"/>
            <a:ext cx="4186518" cy="806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prstClr val="white"/>
                </a:solidFill>
              </a:rPr>
              <a:t>NM Broadband Program</a:t>
            </a:r>
          </a:p>
        </p:txBody>
      </p:sp>
      <p:sp>
        <p:nvSpPr>
          <p:cNvPr id="27" name="Rectangle 26"/>
          <p:cNvSpPr/>
          <p:nvPr/>
        </p:nvSpPr>
        <p:spPr>
          <a:xfrm>
            <a:off x="2763371" y="4276161"/>
            <a:ext cx="2093259" cy="806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prstClr val="white"/>
                </a:solidFill>
              </a:rPr>
              <a:t>Education</a:t>
            </a:r>
          </a:p>
          <a:p>
            <a:pPr algn="ctr" defTabSz="914400" fontAlgn="base">
              <a:spcBef>
                <a:spcPct val="0"/>
              </a:spcBef>
              <a:spcAft>
                <a:spcPct val="0"/>
              </a:spcAft>
            </a:pPr>
            <a:r>
              <a:rPr lang="en-US" sz="2400" dirty="0">
                <a:solidFill>
                  <a:prstClr val="white"/>
                </a:solidFill>
              </a:rPr>
              <a:t>BB4E</a:t>
            </a:r>
          </a:p>
        </p:txBody>
      </p:sp>
      <p:sp>
        <p:nvSpPr>
          <p:cNvPr id="33" name="Rectangle 32"/>
          <p:cNvSpPr/>
          <p:nvPr/>
        </p:nvSpPr>
        <p:spPr>
          <a:xfrm>
            <a:off x="4856630" y="4276161"/>
            <a:ext cx="2093259" cy="806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prstClr val="white"/>
                </a:solidFill>
              </a:rPr>
              <a:t>Businesses</a:t>
            </a:r>
          </a:p>
          <a:p>
            <a:pPr algn="ctr" defTabSz="914400" fontAlgn="base">
              <a:spcBef>
                <a:spcPct val="0"/>
              </a:spcBef>
              <a:spcAft>
                <a:spcPct val="0"/>
              </a:spcAft>
            </a:pPr>
            <a:r>
              <a:rPr lang="en-US" sz="2400" dirty="0">
                <a:solidFill>
                  <a:prstClr val="white"/>
                </a:solidFill>
              </a:rPr>
              <a:t>BB4B</a:t>
            </a:r>
          </a:p>
        </p:txBody>
      </p:sp>
      <p:sp>
        <p:nvSpPr>
          <p:cNvPr id="34" name="Rectangle 33"/>
          <p:cNvSpPr/>
          <p:nvPr/>
        </p:nvSpPr>
        <p:spPr>
          <a:xfrm>
            <a:off x="6949889" y="4276161"/>
            <a:ext cx="2093259" cy="806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prstClr val="white"/>
                </a:solidFill>
              </a:rPr>
              <a:t>Health</a:t>
            </a:r>
          </a:p>
          <a:p>
            <a:pPr algn="ctr" defTabSz="914400" fontAlgn="base">
              <a:spcBef>
                <a:spcPct val="0"/>
              </a:spcBef>
              <a:spcAft>
                <a:spcPct val="0"/>
              </a:spcAft>
            </a:pPr>
            <a:r>
              <a:rPr lang="en-US" sz="2400" dirty="0">
                <a:solidFill>
                  <a:prstClr val="white"/>
                </a:solidFill>
              </a:rPr>
              <a:t>BB4H</a:t>
            </a:r>
          </a:p>
        </p:txBody>
      </p:sp>
      <p:cxnSp>
        <p:nvCxnSpPr>
          <p:cNvPr id="14" name="Straight Connector 13"/>
          <p:cNvCxnSpPr>
            <a:stCxn id="3" idx="2"/>
            <a:endCxn id="26" idx="0"/>
          </p:cNvCxnSpPr>
          <p:nvPr/>
        </p:nvCxnSpPr>
        <p:spPr>
          <a:xfrm>
            <a:off x="5903259" y="2034988"/>
            <a:ext cx="0" cy="71717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98777" y="3558987"/>
            <a:ext cx="0" cy="71717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763371" y="5093455"/>
            <a:ext cx="2093259" cy="806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prstClr val="white"/>
                </a:solidFill>
              </a:rPr>
              <a:t>Libraries</a:t>
            </a:r>
          </a:p>
          <a:p>
            <a:pPr algn="ctr" defTabSz="914400" fontAlgn="base">
              <a:spcBef>
                <a:spcPct val="0"/>
              </a:spcBef>
              <a:spcAft>
                <a:spcPct val="0"/>
              </a:spcAft>
            </a:pPr>
            <a:r>
              <a:rPr lang="en-US" sz="2400" dirty="0">
                <a:solidFill>
                  <a:prstClr val="white"/>
                </a:solidFill>
              </a:rPr>
              <a:t>BB4L</a:t>
            </a:r>
          </a:p>
        </p:txBody>
      </p:sp>
      <p:sp>
        <p:nvSpPr>
          <p:cNvPr id="16" name="Rectangle 15"/>
          <p:cNvSpPr/>
          <p:nvPr/>
        </p:nvSpPr>
        <p:spPr>
          <a:xfrm>
            <a:off x="6949889" y="5094871"/>
            <a:ext cx="2093259" cy="806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prstClr val="white"/>
                </a:solidFill>
              </a:rPr>
              <a:t>Residential</a:t>
            </a:r>
          </a:p>
          <a:p>
            <a:pPr algn="ctr" defTabSz="914400" fontAlgn="base">
              <a:spcBef>
                <a:spcPct val="0"/>
              </a:spcBef>
              <a:spcAft>
                <a:spcPct val="0"/>
              </a:spcAft>
            </a:pPr>
            <a:r>
              <a:rPr lang="en-US" sz="2400" dirty="0">
                <a:solidFill>
                  <a:prstClr val="white"/>
                </a:solidFill>
              </a:rPr>
              <a:t>BB4R</a:t>
            </a:r>
          </a:p>
        </p:txBody>
      </p:sp>
    </p:spTree>
    <p:extLst>
      <p:ext uri="{BB962C8B-B14F-4D97-AF65-F5344CB8AC3E}">
        <p14:creationId xmlns:p14="http://schemas.microsoft.com/office/powerpoint/2010/main" val="2414027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438456" y="6398060"/>
            <a:ext cx="2971800" cy="365125"/>
          </a:xfrm>
        </p:spPr>
        <p:txBody>
          <a:bodyPr/>
          <a:lstStyle/>
          <a:p>
            <a:pPr lvl="1"/>
            <a:r>
              <a:rPr lang="en-US" sz="800" i="1" dirty="0">
                <a:solidFill>
                  <a:prstClr val="black"/>
                </a:solidFill>
                <a:cs typeface="Arial" panose="020B0604020202020204" pitchFamily="34" charset="0"/>
              </a:rPr>
              <a:t>BB4E:  </a:t>
            </a:r>
            <a:r>
              <a:rPr lang="en-US" sz="800" i="1" dirty="0">
                <a:solidFill>
                  <a:prstClr val="black"/>
                </a:solidFill>
                <a:cs typeface="Arial" panose="020B0604020202020204" pitchFamily="34" charset="0"/>
                <a:hlinkClick r:id="rId3"/>
              </a:rPr>
              <a:t>http://www.broadband4education.nm.gov/</a:t>
            </a:r>
            <a:endParaRPr lang="en-US" sz="800" i="1" dirty="0">
              <a:solidFill>
                <a:prstClr val="black"/>
              </a:solidFill>
              <a:cs typeface="Arial" panose="020B0604020202020204" pitchFamily="34" charset="0"/>
            </a:endParaRPr>
          </a:p>
        </p:txBody>
      </p:sp>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2921" y="6305167"/>
            <a:ext cx="1172327" cy="388443"/>
          </a:xfrm>
          <a:prstGeom prst="rect">
            <a:avLst/>
          </a:prstGeom>
        </p:spPr>
      </p:pic>
      <p:sp>
        <p:nvSpPr>
          <p:cNvPr id="9" name="TextBox 8"/>
          <p:cNvSpPr txBox="1"/>
          <p:nvPr/>
        </p:nvSpPr>
        <p:spPr>
          <a:xfrm>
            <a:off x="3155194" y="6376252"/>
            <a:ext cx="3138030" cy="246221"/>
          </a:xfrm>
          <a:prstGeom prst="rect">
            <a:avLst/>
          </a:prstGeom>
          <a:noFill/>
        </p:spPr>
        <p:txBody>
          <a:bodyPr wrap="square" rtlCol="0">
            <a:spAutoFit/>
          </a:bodyPr>
          <a:lstStyle/>
          <a:p>
            <a:pPr defTabSz="914400" eaLnBrk="0" fontAlgn="base" hangingPunct="0">
              <a:spcBef>
                <a:spcPct val="0"/>
              </a:spcBef>
              <a:spcAft>
                <a:spcPct val="0"/>
              </a:spcAft>
            </a:pPr>
            <a:r>
              <a:rPr lang="en-US" sz="1000" b="1" i="1" dirty="0">
                <a:solidFill>
                  <a:srgbClr val="1F497D">
                    <a:lumMod val="75000"/>
                  </a:srgbClr>
                </a:solidFill>
                <a:latin typeface="Tahoma" pitchFamily="34" charset="0"/>
              </a:rPr>
              <a:t>Office of Broadband and Geospatial Initiatives</a:t>
            </a:r>
          </a:p>
        </p:txBody>
      </p:sp>
      <p:sp>
        <p:nvSpPr>
          <p:cNvPr id="5" name="TextBox 4"/>
          <p:cNvSpPr txBox="1"/>
          <p:nvPr/>
        </p:nvSpPr>
        <p:spPr>
          <a:xfrm>
            <a:off x="1604682" y="296837"/>
            <a:ext cx="8928847"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1F497D">
                    <a:lumMod val="75000"/>
                  </a:srgbClr>
                </a:solidFill>
                <a:latin typeface="Tahoma" pitchFamily="34" charset="0"/>
              </a:rPr>
              <a:t>OBGI:  Broadband for Education (BB4E)</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1732" y="6094552"/>
            <a:ext cx="1389502" cy="365442"/>
          </a:xfrm>
          <a:prstGeom prst="rect">
            <a:avLst/>
          </a:prstGeom>
        </p:spPr>
      </p:pic>
      <p:sp>
        <p:nvSpPr>
          <p:cNvPr id="11" name="Content Placeholder 9"/>
          <p:cNvSpPr>
            <a:spLocks noGrp="1"/>
          </p:cNvSpPr>
          <p:nvPr>
            <p:ph idx="1"/>
          </p:nvPr>
        </p:nvSpPr>
        <p:spPr>
          <a:xfrm>
            <a:off x="1676400" y="1093694"/>
            <a:ext cx="8857128" cy="4697507"/>
          </a:xfrm>
        </p:spPr>
        <p:txBody>
          <a:bodyPr>
            <a:normAutofit fontScale="62500" lnSpcReduction="20000"/>
          </a:bodyPr>
          <a:lstStyle/>
          <a:p>
            <a:pPr marL="0" indent="0">
              <a:buNone/>
            </a:pPr>
            <a:r>
              <a:rPr lang="en-US" sz="2800" b="1" dirty="0">
                <a:solidFill>
                  <a:schemeClr val="tx2">
                    <a:lumMod val="75000"/>
                  </a:schemeClr>
                </a:solidFill>
              </a:rPr>
              <a:t>Objective:  </a:t>
            </a:r>
            <a:r>
              <a:rPr lang="en-US" sz="2600" dirty="0">
                <a:solidFill>
                  <a:schemeClr val="tx2">
                    <a:lumMod val="75000"/>
                  </a:schemeClr>
                </a:solidFill>
              </a:rPr>
              <a:t>Connect all schools by the last quarter of 2018 with 1 mbps per student/staff.</a:t>
            </a:r>
          </a:p>
          <a:p>
            <a:pPr marL="0" indent="0">
              <a:buNone/>
            </a:pPr>
            <a:r>
              <a:rPr lang="en-US" sz="2800" b="1" dirty="0">
                <a:solidFill>
                  <a:schemeClr val="tx2">
                    <a:lumMod val="75000"/>
                  </a:schemeClr>
                </a:solidFill>
              </a:rPr>
              <a:t>Process:  </a:t>
            </a:r>
            <a:r>
              <a:rPr lang="en-US" sz="2600" dirty="0">
                <a:solidFill>
                  <a:schemeClr val="tx2">
                    <a:lumMod val="75000"/>
                  </a:schemeClr>
                </a:solidFill>
              </a:rPr>
              <a:t>Leverage E-Rate Funding</a:t>
            </a:r>
          </a:p>
          <a:p>
            <a:pPr marL="0" indent="0">
              <a:buNone/>
            </a:pPr>
            <a:r>
              <a:rPr lang="en-US" sz="2800" b="1" dirty="0">
                <a:solidFill>
                  <a:schemeClr val="tx2">
                    <a:lumMod val="75000"/>
                  </a:schemeClr>
                </a:solidFill>
              </a:rPr>
              <a:t>Resources:  </a:t>
            </a:r>
          </a:p>
          <a:p>
            <a:pPr lvl="1">
              <a:buFont typeface="Arial" panose="020B0604020202020204" pitchFamily="34" charset="0"/>
              <a:buChar char="•"/>
            </a:pPr>
            <a:r>
              <a:rPr lang="en-US" sz="2600" dirty="0">
                <a:solidFill>
                  <a:schemeClr val="tx2">
                    <a:lumMod val="75000"/>
                  </a:schemeClr>
                </a:solidFill>
              </a:rPr>
              <a:t>State Appropriation of $50M for five years ($10M per year)</a:t>
            </a:r>
          </a:p>
          <a:p>
            <a:pPr lvl="1">
              <a:buFont typeface="Arial" panose="020B0604020202020204" pitchFamily="34" charset="0"/>
              <a:buChar char="•"/>
            </a:pPr>
            <a:r>
              <a:rPr lang="en-US" sz="2600" dirty="0">
                <a:solidFill>
                  <a:schemeClr val="tx2">
                    <a:lumMod val="75000"/>
                  </a:schemeClr>
                </a:solidFill>
              </a:rPr>
              <a:t>School Survey of Existing Conditions (840+)</a:t>
            </a:r>
          </a:p>
          <a:p>
            <a:pPr lvl="1">
              <a:buFont typeface="Arial" panose="020B0604020202020204" pitchFamily="34" charset="0"/>
              <a:buChar char="•"/>
            </a:pPr>
            <a:r>
              <a:rPr lang="en-US" sz="2600" dirty="0">
                <a:solidFill>
                  <a:schemeClr val="tx2">
                    <a:lumMod val="75000"/>
                  </a:schemeClr>
                </a:solidFill>
              </a:rPr>
              <a:t>E-Rate Consultant Contract</a:t>
            </a:r>
          </a:p>
          <a:p>
            <a:pPr lvl="1">
              <a:buFont typeface="Arial" panose="020B0604020202020204" pitchFamily="34" charset="0"/>
              <a:buChar char="•"/>
            </a:pPr>
            <a:r>
              <a:rPr lang="en-US" sz="2600" dirty="0">
                <a:solidFill>
                  <a:schemeClr val="tx2">
                    <a:lumMod val="75000"/>
                  </a:schemeClr>
                </a:solidFill>
              </a:rPr>
              <a:t>Facility and Infrastructure Mapping</a:t>
            </a:r>
          </a:p>
          <a:p>
            <a:pPr marL="57150" indent="0">
              <a:buNone/>
            </a:pPr>
            <a:r>
              <a:rPr lang="en-US" sz="2800" b="1" dirty="0">
                <a:solidFill>
                  <a:schemeClr val="tx2">
                    <a:lumMod val="75000"/>
                  </a:schemeClr>
                </a:solidFill>
              </a:rPr>
              <a:t>Collaborative:</a:t>
            </a:r>
          </a:p>
          <a:p>
            <a:pPr lvl="1">
              <a:buFont typeface="Arial" panose="020B0604020202020204" pitchFamily="34" charset="0"/>
              <a:buChar char="•"/>
            </a:pPr>
            <a:r>
              <a:rPr lang="en-US" sz="2600" dirty="0">
                <a:solidFill>
                  <a:schemeClr val="tx2">
                    <a:lumMod val="75000"/>
                  </a:schemeClr>
                </a:solidFill>
              </a:rPr>
              <a:t>Governor’s Office</a:t>
            </a:r>
          </a:p>
          <a:p>
            <a:pPr lvl="1">
              <a:buFont typeface="Arial" panose="020B0604020202020204" pitchFamily="34" charset="0"/>
              <a:buChar char="•"/>
            </a:pPr>
            <a:r>
              <a:rPr lang="en-US" sz="2600" dirty="0">
                <a:solidFill>
                  <a:schemeClr val="tx2">
                    <a:lumMod val="75000"/>
                  </a:schemeClr>
                </a:solidFill>
              </a:rPr>
              <a:t>Education SuperHighway</a:t>
            </a:r>
          </a:p>
          <a:p>
            <a:pPr lvl="1">
              <a:buFont typeface="Arial" panose="020B0604020202020204" pitchFamily="34" charset="0"/>
              <a:buChar char="•"/>
            </a:pPr>
            <a:r>
              <a:rPr lang="en-US" sz="2600" dirty="0">
                <a:solidFill>
                  <a:schemeClr val="tx2">
                    <a:lumMod val="75000"/>
                  </a:schemeClr>
                </a:solidFill>
              </a:rPr>
              <a:t>Department of Information Technology</a:t>
            </a:r>
          </a:p>
          <a:p>
            <a:pPr lvl="1">
              <a:buFont typeface="Arial" panose="020B0604020202020204" pitchFamily="34" charset="0"/>
              <a:buChar char="•"/>
            </a:pPr>
            <a:r>
              <a:rPr lang="en-US" sz="2600" dirty="0">
                <a:solidFill>
                  <a:schemeClr val="tx2">
                    <a:lumMod val="75000"/>
                  </a:schemeClr>
                </a:solidFill>
              </a:rPr>
              <a:t>Public Education Department</a:t>
            </a:r>
          </a:p>
          <a:p>
            <a:pPr lvl="1">
              <a:buFont typeface="Arial" panose="020B0604020202020204" pitchFamily="34" charset="0"/>
              <a:buChar char="•"/>
            </a:pPr>
            <a:r>
              <a:rPr lang="en-US" sz="2600" dirty="0">
                <a:solidFill>
                  <a:schemeClr val="tx2">
                    <a:lumMod val="75000"/>
                  </a:schemeClr>
                </a:solidFill>
              </a:rPr>
              <a:t>PSCOC Senate Bill 159</a:t>
            </a:r>
          </a:p>
          <a:p>
            <a:pPr lvl="2"/>
            <a:r>
              <a:rPr lang="en-US" sz="2300" dirty="0">
                <a:solidFill>
                  <a:schemeClr val="tx2">
                    <a:lumMod val="75000"/>
                  </a:schemeClr>
                </a:solidFill>
              </a:rPr>
              <a:t>Public Schools Facility Authority</a:t>
            </a:r>
          </a:p>
          <a:p>
            <a:pPr lvl="2"/>
            <a:r>
              <a:rPr lang="en-US" sz="2300" dirty="0">
                <a:solidFill>
                  <a:schemeClr val="tx2">
                    <a:lumMod val="75000"/>
                  </a:schemeClr>
                </a:solidFill>
              </a:rPr>
              <a:t>Broadband Deficiency Correction Program</a:t>
            </a:r>
          </a:p>
          <a:p>
            <a:pPr lvl="1">
              <a:buFont typeface="Arial" panose="020B0604020202020204" pitchFamily="34" charset="0"/>
              <a:buChar char="•"/>
            </a:pPr>
            <a:r>
              <a:rPr lang="en-US" sz="2600" dirty="0">
                <a:solidFill>
                  <a:schemeClr val="tx2">
                    <a:lumMod val="75000"/>
                  </a:schemeClr>
                </a:solidFill>
              </a:rPr>
              <a:t>State Library</a:t>
            </a:r>
          </a:p>
          <a:p>
            <a:pPr lvl="1">
              <a:buFont typeface="Arial" panose="020B0604020202020204" pitchFamily="34" charset="0"/>
              <a:buChar char="•"/>
            </a:pPr>
            <a:r>
              <a:rPr lang="en-US" sz="2600" dirty="0">
                <a:solidFill>
                  <a:schemeClr val="tx2">
                    <a:lumMod val="75000"/>
                  </a:schemeClr>
                </a:solidFill>
              </a:rPr>
              <a:t>Tribal Education</a:t>
            </a:r>
            <a:endParaRPr lang="en-US" sz="2400" dirty="0">
              <a:solidFill>
                <a:schemeClr val="tx2">
                  <a:lumMod val="75000"/>
                </a:schemeClr>
              </a:solidFill>
            </a:endParaRPr>
          </a:p>
          <a:p>
            <a:pPr marL="0" indent="0">
              <a:buNone/>
            </a:pPr>
            <a:endParaRPr lang="en-US" sz="2800" b="1" dirty="0">
              <a:solidFill>
                <a:schemeClr val="tx2">
                  <a:lumMod val="75000"/>
                </a:schemeClr>
              </a:solidFill>
            </a:endParaRPr>
          </a:p>
          <a:p>
            <a:pPr marL="57150" indent="0">
              <a:buNone/>
            </a:pPr>
            <a:endParaRPr lang="en-US" sz="2400" dirty="0"/>
          </a:p>
        </p:txBody>
      </p:sp>
      <p:pic>
        <p:nvPicPr>
          <p:cNvPr id="1026" name="Picture 2" descr="C:\USERDOCS\DOIT\doit_projects\doit_broadband\NMBBP\bb_planning\bb_education\edu_psfa\psfa_graphics\windstream_network_par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3224" y="3657601"/>
            <a:ext cx="1982600" cy="22261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_SPACE\DOIT\doit_projects\doit_broadband\bb_admin\bb_materials\bb_graphics\bb_images\cable_lay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48571" y="2286000"/>
            <a:ext cx="3075823" cy="191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963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384" y="558710"/>
            <a:ext cx="11867930" cy="6034690"/>
          </a:xfrm>
          <a:prstGeom prst="rect">
            <a:avLst/>
          </a:prstGeom>
        </p:spPr>
      </p:pic>
      <p:sp>
        <p:nvSpPr>
          <p:cNvPr id="3" name="TextBox 2"/>
          <p:cNvSpPr txBox="1"/>
          <p:nvPr/>
        </p:nvSpPr>
        <p:spPr>
          <a:xfrm>
            <a:off x="758497" y="558710"/>
            <a:ext cx="5990897" cy="70788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smtClean="0">
                <a:latin typeface="Calibri" panose="020F0502020204030204" pitchFamily="34" charset="0"/>
              </a:rPr>
              <a:t>FUNDIT Partners</a:t>
            </a:r>
            <a:endParaRPr lang="en-US" sz="4000" dirty="0">
              <a:latin typeface="Calibri" panose="020F0502020204030204" pitchFamily="34" charset="0"/>
            </a:endParaRPr>
          </a:p>
        </p:txBody>
      </p:sp>
    </p:spTree>
    <p:extLst>
      <p:ext uri="{BB962C8B-B14F-4D97-AF65-F5344CB8AC3E}">
        <p14:creationId xmlns:p14="http://schemas.microsoft.com/office/powerpoint/2010/main" val="100259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30</a:t>
            </a:fld>
            <a:endParaRPr lang="en-US" dirty="0">
              <a:solidFill>
                <a:prstClr val="black">
                  <a:tint val="75000"/>
                </a:prstClr>
              </a:solidFill>
            </a:endParaRP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921" y="6305167"/>
            <a:ext cx="1172327" cy="388443"/>
          </a:xfrm>
          <a:prstGeom prst="rect">
            <a:avLst/>
          </a:prstGeom>
        </p:spPr>
      </p:pic>
      <p:sp>
        <p:nvSpPr>
          <p:cNvPr id="9" name="TextBox 8"/>
          <p:cNvSpPr txBox="1"/>
          <p:nvPr/>
        </p:nvSpPr>
        <p:spPr>
          <a:xfrm>
            <a:off x="3155194" y="6376252"/>
            <a:ext cx="3138030" cy="246221"/>
          </a:xfrm>
          <a:prstGeom prst="rect">
            <a:avLst/>
          </a:prstGeom>
          <a:noFill/>
        </p:spPr>
        <p:txBody>
          <a:bodyPr wrap="square" rtlCol="0">
            <a:spAutoFit/>
          </a:bodyPr>
          <a:lstStyle/>
          <a:p>
            <a:pPr defTabSz="914400" eaLnBrk="0" fontAlgn="base" hangingPunct="0">
              <a:spcBef>
                <a:spcPct val="0"/>
              </a:spcBef>
              <a:spcAft>
                <a:spcPct val="0"/>
              </a:spcAft>
            </a:pPr>
            <a:r>
              <a:rPr lang="en-US" sz="1000" b="1" i="1" dirty="0">
                <a:solidFill>
                  <a:srgbClr val="1F497D">
                    <a:lumMod val="75000"/>
                  </a:srgbClr>
                </a:solidFill>
                <a:latin typeface="Tahoma" pitchFamily="34" charset="0"/>
              </a:rPr>
              <a:t>Office of Broadband and Geospatial Initiatives</a:t>
            </a:r>
          </a:p>
        </p:txBody>
      </p:sp>
      <p:sp>
        <p:nvSpPr>
          <p:cNvPr id="5" name="TextBox 4"/>
          <p:cNvSpPr txBox="1"/>
          <p:nvPr/>
        </p:nvSpPr>
        <p:spPr>
          <a:xfrm>
            <a:off x="1604682" y="296837"/>
            <a:ext cx="8928847"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1F497D">
                    <a:lumMod val="75000"/>
                  </a:srgbClr>
                </a:solidFill>
                <a:latin typeface="Tahoma" pitchFamily="34" charset="0"/>
              </a:rPr>
              <a:t>OBGI:  Broadband Projects</a:t>
            </a:r>
          </a:p>
        </p:txBody>
      </p:sp>
      <p:sp>
        <p:nvSpPr>
          <p:cNvPr id="14" name="Content Placeholder 9"/>
          <p:cNvSpPr>
            <a:spLocks noGrp="1"/>
          </p:cNvSpPr>
          <p:nvPr>
            <p:ph idx="1"/>
          </p:nvPr>
        </p:nvSpPr>
        <p:spPr>
          <a:xfrm>
            <a:off x="1981200" y="885037"/>
            <a:ext cx="8458200" cy="5282557"/>
          </a:xfrm>
        </p:spPr>
        <p:txBody>
          <a:bodyPr>
            <a:noAutofit/>
          </a:bodyPr>
          <a:lstStyle/>
          <a:p>
            <a:pPr marL="0" indent="0">
              <a:buNone/>
            </a:pPr>
            <a:r>
              <a:rPr lang="en-US" sz="2200" b="1" dirty="0">
                <a:solidFill>
                  <a:schemeClr val="tx2">
                    <a:lumMod val="75000"/>
                  </a:schemeClr>
                </a:solidFill>
              </a:rPr>
              <a:t>BB4H:</a:t>
            </a:r>
            <a:r>
              <a:rPr lang="en-US" sz="2200" dirty="0">
                <a:solidFill>
                  <a:schemeClr val="tx2">
                    <a:lumMod val="75000"/>
                  </a:schemeClr>
                </a:solidFill>
              </a:rPr>
              <a:t>  </a:t>
            </a:r>
            <a:r>
              <a:rPr lang="en-US" sz="2200" b="1" dirty="0">
                <a:solidFill>
                  <a:schemeClr val="tx2">
                    <a:lumMod val="75000"/>
                  </a:schemeClr>
                </a:solidFill>
              </a:rPr>
              <a:t>Broadband for Health (NMTHA)</a:t>
            </a:r>
          </a:p>
          <a:p>
            <a:pPr lvl="1" indent="-342900">
              <a:buFont typeface="Arial" panose="020B0604020202020204" pitchFamily="34" charset="0"/>
              <a:buChar char="•"/>
            </a:pPr>
            <a:r>
              <a:rPr lang="en-US" sz="2000" dirty="0">
                <a:solidFill>
                  <a:schemeClr val="tx2">
                    <a:lumMod val="75000"/>
                  </a:schemeClr>
                </a:solidFill>
              </a:rPr>
              <a:t>Leverage USAC Health Connect Funds</a:t>
            </a:r>
          </a:p>
          <a:p>
            <a:pPr lvl="1" indent="-342900">
              <a:buFont typeface="Arial" panose="020B0604020202020204" pitchFamily="34" charset="0"/>
              <a:buChar char="•"/>
            </a:pPr>
            <a:r>
              <a:rPr lang="en-US" sz="2000" dirty="0">
                <a:solidFill>
                  <a:schemeClr val="tx2">
                    <a:lumMod val="75000"/>
                  </a:schemeClr>
                </a:solidFill>
              </a:rPr>
              <a:t>Engage consultant assistance for application</a:t>
            </a:r>
          </a:p>
          <a:p>
            <a:pPr lvl="1" indent="-342900">
              <a:buFont typeface="Arial" panose="020B0604020202020204" pitchFamily="34" charset="0"/>
              <a:buChar char="•"/>
            </a:pPr>
            <a:r>
              <a:rPr lang="en-US" sz="2000" dirty="0">
                <a:solidFill>
                  <a:schemeClr val="tx2">
                    <a:lumMod val="75000"/>
                  </a:schemeClr>
                </a:solidFill>
              </a:rPr>
              <a:t>Utilize existing funds to provide match</a:t>
            </a:r>
          </a:p>
          <a:p>
            <a:pPr marL="0" indent="0">
              <a:buNone/>
            </a:pPr>
            <a:r>
              <a:rPr lang="en-US" sz="2200" b="1" dirty="0">
                <a:solidFill>
                  <a:schemeClr val="tx2">
                    <a:lumMod val="75000"/>
                  </a:schemeClr>
                </a:solidFill>
              </a:rPr>
              <a:t>BB4L:   Broadband for Libraries (Broadband Task Force)</a:t>
            </a:r>
          </a:p>
          <a:p>
            <a:pPr marL="685800" lvl="1">
              <a:buFont typeface="Arial" panose="020B0604020202020204" pitchFamily="34" charset="0"/>
              <a:buChar char="•"/>
            </a:pPr>
            <a:r>
              <a:rPr lang="en-US" sz="2000" dirty="0">
                <a:solidFill>
                  <a:schemeClr val="tx2">
                    <a:lumMod val="75000"/>
                  </a:schemeClr>
                </a:solidFill>
              </a:rPr>
              <a:t>Change library bond language to include broadband language</a:t>
            </a:r>
          </a:p>
          <a:p>
            <a:pPr marL="685800" lvl="1">
              <a:buFont typeface="Arial" panose="020B0604020202020204" pitchFamily="34" charset="0"/>
              <a:buChar char="•"/>
            </a:pPr>
            <a:r>
              <a:rPr lang="en-US" sz="2000" dirty="0">
                <a:solidFill>
                  <a:schemeClr val="tx2">
                    <a:lumMod val="75000"/>
                  </a:schemeClr>
                </a:solidFill>
              </a:rPr>
              <a:t>Use bond funds for match</a:t>
            </a:r>
          </a:p>
          <a:p>
            <a:pPr marL="685800" lvl="1">
              <a:buFont typeface="Arial" panose="020B0604020202020204" pitchFamily="34" charset="0"/>
              <a:buChar char="•"/>
            </a:pPr>
            <a:r>
              <a:rPr lang="en-US" sz="2000" dirty="0">
                <a:solidFill>
                  <a:schemeClr val="tx2">
                    <a:lumMod val="75000"/>
                  </a:schemeClr>
                </a:solidFill>
              </a:rPr>
              <a:t>Support Consortia with Schools to access E-Rate</a:t>
            </a:r>
          </a:p>
          <a:p>
            <a:pPr marL="685800" lvl="1">
              <a:buFont typeface="Arial" panose="020B0604020202020204" pitchFamily="34" charset="0"/>
              <a:buChar char="•"/>
            </a:pPr>
            <a:r>
              <a:rPr lang="en-US" sz="2000" dirty="0">
                <a:solidFill>
                  <a:schemeClr val="tx2">
                    <a:lumMod val="75000"/>
                  </a:schemeClr>
                </a:solidFill>
              </a:rPr>
              <a:t>Conduct gap analysis and identify access and Wi-Fi needs</a:t>
            </a:r>
          </a:p>
          <a:p>
            <a:pPr marL="0" indent="0">
              <a:buNone/>
            </a:pPr>
            <a:r>
              <a:rPr lang="en-US" sz="2200" b="1" dirty="0">
                <a:solidFill>
                  <a:schemeClr val="tx2">
                    <a:lumMod val="75000"/>
                  </a:schemeClr>
                </a:solidFill>
              </a:rPr>
              <a:t>BB4C:  Broadband for Communities</a:t>
            </a:r>
          </a:p>
          <a:p>
            <a:pPr lvl="1">
              <a:buFont typeface="Arial" panose="020B0604020202020204" pitchFamily="34" charset="0"/>
              <a:buChar char="•"/>
            </a:pPr>
            <a:r>
              <a:rPr lang="en-US" sz="2000" dirty="0">
                <a:solidFill>
                  <a:schemeClr val="tx2">
                    <a:lumMod val="75000"/>
                  </a:schemeClr>
                </a:solidFill>
              </a:rPr>
              <a:t>Facilitate and provide technical coordination to communities</a:t>
            </a:r>
          </a:p>
          <a:p>
            <a:pPr lvl="1">
              <a:buFont typeface="Arial" panose="020B0604020202020204" pitchFamily="34" charset="0"/>
              <a:buChar char="•"/>
            </a:pPr>
            <a:r>
              <a:rPr lang="en-US" sz="2000" dirty="0">
                <a:solidFill>
                  <a:schemeClr val="tx2">
                    <a:lumMod val="75000"/>
                  </a:schemeClr>
                </a:solidFill>
              </a:rPr>
              <a:t>Support alternative technologies to fiber (TVWS, DMV, </a:t>
            </a:r>
            <a:r>
              <a:rPr lang="en-US" sz="2000" dirty="0" smtClean="0">
                <a:solidFill>
                  <a:schemeClr val="tx2">
                    <a:lumMod val="75000"/>
                  </a:schemeClr>
                </a:solidFill>
              </a:rPr>
              <a:t>etc.)</a:t>
            </a:r>
            <a:endParaRPr lang="en-US" sz="2000" dirty="0">
              <a:solidFill>
                <a:schemeClr val="tx2">
                  <a:lumMod val="75000"/>
                </a:schemeClr>
              </a:solidFill>
            </a:endParaRPr>
          </a:p>
          <a:p>
            <a:pPr marL="57150" indent="0">
              <a:buNone/>
            </a:pPr>
            <a:r>
              <a:rPr lang="en-US" sz="2200" b="1" dirty="0">
                <a:solidFill>
                  <a:schemeClr val="tx2">
                    <a:lumMod val="75000"/>
                  </a:schemeClr>
                </a:solidFill>
              </a:rPr>
              <a:t>BB4S:  Public Safety Broadband Network (FirstNet)</a:t>
            </a:r>
            <a:endParaRPr lang="en-US" sz="2200" dirty="0">
              <a:solidFill>
                <a:schemeClr val="tx2">
                  <a:lumMod val="75000"/>
                </a:schemeClr>
              </a:solidFill>
            </a:endParaRPr>
          </a:p>
          <a:p>
            <a:pPr lvl="1">
              <a:buFont typeface="Arial" panose="020B0604020202020204" pitchFamily="34" charset="0"/>
              <a:buChar char="•"/>
            </a:pPr>
            <a:r>
              <a:rPr lang="en-US" sz="2000" dirty="0">
                <a:solidFill>
                  <a:schemeClr val="tx2">
                    <a:lumMod val="75000"/>
                  </a:schemeClr>
                </a:solidFill>
              </a:rPr>
              <a:t>Data Collection Activity and Plan Review – Towers/Critical Infrastructure</a:t>
            </a:r>
            <a:endParaRPr lang="en-US" sz="2000" dirty="0">
              <a:solidFill>
                <a:schemeClr val="tx2">
                  <a:lumMod val="75000"/>
                </a:schemeClr>
              </a:solidFill>
            </a:endParaRPr>
          </a:p>
          <a:p>
            <a:pPr marL="0" indent="0">
              <a:buNone/>
            </a:pPr>
            <a:endParaRPr lang="en-US" sz="2800" b="1" dirty="0">
              <a:solidFill>
                <a:schemeClr val="tx2">
                  <a:lumMod val="75000"/>
                </a:schemeClr>
              </a:solidFill>
            </a:endParaRPr>
          </a:p>
          <a:p>
            <a:pPr marL="57150" indent="0">
              <a:buNone/>
            </a:pPr>
            <a:endParaRPr lang="en-US" sz="2400" dirty="0"/>
          </a:p>
        </p:txBody>
      </p:sp>
      <p:pic>
        <p:nvPicPr>
          <p:cNvPr id="3075" name="Picture 3" descr="C:\USERDOCS\DOIT\doit_projects\doit_broadband\NMBBP\bb_admin\bb_materials\bb_graphics\bb_images\tele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1" y="368348"/>
            <a:ext cx="2168525" cy="14279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DOCS\DOIT\doit_projects\doit_broadband\NMBBP\bb_admin\bb_materials\bb_graphics\bb_images\edu_traine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1016" y="2133601"/>
            <a:ext cx="1479975" cy="5976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DOCS\DOIT\doit_projects\doit_broadband\NMBBP\bb_admin\bb_materials\bb_graphics\bb_images\DSC_002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3435"/>
          <a:stretch/>
        </p:blipFill>
        <p:spPr bwMode="auto">
          <a:xfrm>
            <a:off x="8781015" y="3276600"/>
            <a:ext cx="1722994"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857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D1B966-92E0-40EF-932B-E1B81A1BA244}" type="slidenum">
              <a:rPr lang="en-US" smtClean="0">
                <a:solidFill>
                  <a:prstClr val="black">
                    <a:tint val="75000"/>
                  </a:prstClr>
                </a:solidFill>
              </a:rPr>
              <a:pPr/>
              <a:t>31</a:t>
            </a:fld>
            <a:endParaRPr lang="en-US" dirty="0">
              <a:solidFill>
                <a:prstClr val="black">
                  <a:tint val="75000"/>
                </a:prstClr>
              </a:solidFill>
            </a:endParaRP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921" y="6305167"/>
            <a:ext cx="1172327" cy="388443"/>
          </a:xfrm>
          <a:prstGeom prst="rect">
            <a:avLst/>
          </a:prstGeom>
        </p:spPr>
      </p:pic>
      <p:sp>
        <p:nvSpPr>
          <p:cNvPr id="9" name="TextBox 8"/>
          <p:cNvSpPr txBox="1"/>
          <p:nvPr/>
        </p:nvSpPr>
        <p:spPr>
          <a:xfrm>
            <a:off x="3155194" y="6376252"/>
            <a:ext cx="3138030" cy="246221"/>
          </a:xfrm>
          <a:prstGeom prst="rect">
            <a:avLst/>
          </a:prstGeom>
          <a:noFill/>
        </p:spPr>
        <p:txBody>
          <a:bodyPr wrap="square" rtlCol="0">
            <a:spAutoFit/>
          </a:bodyPr>
          <a:lstStyle/>
          <a:p>
            <a:pPr defTabSz="914400" eaLnBrk="0" fontAlgn="base" hangingPunct="0">
              <a:spcBef>
                <a:spcPct val="0"/>
              </a:spcBef>
              <a:spcAft>
                <a:spcPct val="0"/>
              </a:spcAft>
            </a:pPr>
            <a:r>
              <a:rPr lang="en-US" sz="1000" b="1" i="1" dirty="0">
                <a:solidFill>
                  <a:srgbClr val="1F497D">
                    <a:lumMod val="75000"/>
                  </a:srgbClr>
                </a:solidFill>
                <a:latin typeface="Tahoma" pitchFamily="34" charset="0"/>
              </a:rPr>
              <a:t>Office of Broadband and Geospatial Initiatives</a:t>
            </a:r>
          </a:p>
        </p:txBody>
      </p:sp>
      <p:sp>
        <p:nvSpPr>
          <p:cNvPr id="5" name="TextBox 4"/>
          <p:cNvSpPr txBox="1"/>
          <p:nvPr/>
        </p:nvSpPr>
        <p:spPr>
          <a:xfrm>
            <a:off x="1604682" y="296837"/>
            <a:ext cx="8928847"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1F497D">
                    <a:lumMod val="75000"/>
                  </a:srgbClr>
                </a:solidFill>
                <a:latin typeface="Tahoma" pitchFamily="34" charset="0"/>
              </a:rPr>
              <a:t>OBGI:  Broadband for Businesses (BB4B)</a:t>
            </a:r>
          </a:p>
        </p:txBody>
      </p:sp>
      <p:sp>
        <p:nvSpPr>
          <p:cNvPr id="14" name="Content Placeholder 9"/>
          <p:cNvSpPr>
            <a:spLocks noGrp="1"/>
          </p:cNvSpPr>
          <p:nvPr>
            <p:ph idx="1"/>
          </p:nvPr>
        </p:nvSpPr>
        <p:spPr>
          <a:xfrm>
            <a:off x="1981201" y="885037"/>
            <a:ext cx="8032189" cy="5282557"/>
          </a:xfrm>
        </p:spPr>
        <p:txBody>
          <a:bodyPr>
            <a:noAutofit/>
          </a:bodyPr>
          <a:lstStyle/>
          <a:p>
            <a:pPr marL="0" indent="0">
              <a:buNone/>
            </a:pPr>
            <a:r>
              <a:rPr lang="en-US" sz="2200" b="1" dirty="0">
                <a:solidFill>
                  <a:schemeClr val="tx2">
                    <a:lumMod val="75000"/>
                  </a:schemeClr>
                </a:solidFill>
              </a:rPr>
              <a:t>Objective:</a:t>
            </a:r>
            <a:r>
              <a:rPr lang="en-US" sz="2200" dirty="0">
                <a:solidFill>
                  <a:schemeClr val="tx2">
                    <a:lumMod val="75000"/>
                  </a:schemeClr>
                </a:solidFill>
              </a:rPr>
              <a:t>  </a:t>
            </a:r>
            <a:r>
              <a:rPr lang="en-US" sz="1800" dirty="0">
                <a:solidFill>
                  <a:schemeClr val="tx2">
                    <a:lumMod val="75000"/>
                  </a:schemeClr>
                </a:solidFill>
              </a:rPr>
              <a:t>Define level of effort to provide reliable and affordable Broadband Services to Businesses.  Study currently in draft review.</a:t>
            </a:r>
            <a:endParaRPr lang="en-US" sz="2200" b="1" dirty="0">
              <a:solidFill>
                <a:schemeClr val="tx2">
                  <a:lumMod val="75000"/>
                </a:schemeClr>
              </a:solidFill>
            </a:endParaRPr>
          </a:p>
          <a:p>
            <a:pPr marL="0" indent="0">
              <a:buNone/>
            </a:pPr>
            <a:r>
              <a:rPr lang="en-US" sz="2200" b="1" dirty="0">
                <a:solidFill>
                  <a:schemeClr val="tx2">
                    <a:lumMod val="75000"/>
                  </a:schemeClr>
                </a:solidFill>
              </a:rPr>
              <a:t>Process:</a:t>
            </a:r>
            <a:r>
              <a:rPr lang="en-US" sz="2200" dirty="0">
                <a:solidFill>
                  <a:schemeClr val="tx2">
                    <a:lumMod val="75000"/>
                  </a:schemeClr>
                </a:solidFill>
              </a:rPr>
              <a:t>  </a:t>
            </a:r>
            <a:endParaRPr lang="en-US" sz="1800" dirty="0">
              <a:solidFill>
                <a:schemeClr val="tx2">
                  <a:lumMod val="75000"/>
                </a:schemeClr>
              </a:solidFill>
            </a:endParaRPr>
          </a:p>
          <a:p>
            <a:pPr lvl="1">
              <a:buFont typeface="Arial" panose="020B0604020202020204" pitchFamily="34" charset="0"/>
              <a:buChar char="•"/>
            </a:pPr>
            <a:r>
              <a:rPr lang="en-US" sz="1800" dirty="0">
                <a:solidFill>
                  <a:schemeClr val="tx2">
                    <a:lumMod val="75000"/>
                  </a:schemeClr>
                </a:solidFill>
              </a:rPr>
              <a:t>Assess capacity requirements and develop a cost model</a:t>
            </a:r>
          </a:p>
          <a:p>
            <a:pPr lvl="1">
              <a:buFont typeface="Arial" panose="020B0604020202020204" pitchFamily="34" charset="0"/>
              <a:buChar char="•"/>
            </a:pPr>
            <a:r>
              <a:rPr lang="en-US" sz="1800" dirty="0">
                <a:solidFill>
                  <a:schemeClr val="tx2">
                    <a:lumMod val="75000"/>
                  </a:schemeClr>
                </a:solidFill>
              </a:rPr>
              <a:t>Research administrative options to implement a statewide BB4B Project</a:t>
            </a:r>
          </a:p>
          <a:p>
            <a:pPr lvl="1">
              <a:buFont typeface="Arial" panose="020B0604020202020204" pitchFamily="34" charset="0"/>
              <a:buChar char="•"/>
            </a:pPr>
            <a:r>
              <a:rPr lang="en-US" sz="1800" dirty="0">
                <a:solidFill>
                  <a:schemeClr val="tx2">
                    <a:lumMod val="75000"/>
                  </a:schemeClr>
                </a:solidFill>
              </a:rPr>
              <a:t>Provide Business focused digital literacy content and web presence</a:t>
            </a:r>
          </a:p>
          <a:p>
            <a:pPr marL="0" indent="0">
              <a:buNone/>
            </a:pPr>
            <a:r>
              <a:rPr lang="en-US" sz="2200" b="1" dirty="0">
                <a:solidFill>
                  <a:schemeClr val="tx2">
                    <a:lumMod val="75000"/>
                  </a:schemeClr>
                </a:solidFill>
              </a:rPr>
              <a:t>Resources: </a:t>
            </a:r>
            <a:r>
              <a:rPr lang="en-US" sz="2200" dirty="0">
                <a:solidFill>
                  <a:schemeClr val="tx2">
                    <a:lumMod val="75000"/>
                  </a:schemeClr>
                </a:solidFill>
              </a:rPr>
              <a:t> </a:t>
            </a:r>
            <a:endParaRPr lang="en-US" sz="1800" dirty="0">
              <a:solidFill>
                <a:schemeClr val="tx2">
                  <a:lumMod val="75000"/>
                </a:schemeClr>
              </a:solidFill>
            </a:endParaRPr>
          </a:p>
          <a:p>
            <a:pPr lvl="1">
              <a:buFont typeface="Arial" panose="020B0604020202020204" pitchFamily="34" charset="0"/>
              <a:buChar char="•"/>
            </a:pPr>
            <a:r>
              <a:rPr lang="en-US" sz="1800" dirty="0">
                <a:solidFill>
                  <a:schemeClr val="tx2">
                    <a:lumMod val="75000"/>
                  </a:schemeClr>
                </a:solidFill>
              </a:rPr>
              <a:t>Special State appropriation ($400K)</a:t>
            </a:r>
          </a:p>
          <a:p>
            <a:pPr lvl="1">
              <a:buFont typeface="Arial" panose="020B0604020202020204" pitchFamily="34" charset="0"/>
              <a:buChar char="•"/>
            </a:pPr>
            <a:r>
              <a:rPr lang="en-US" sz="1800" dirty="0">
                <a:solidFill>
                  <a:schemeClr val="tx2">
                    <a:lumMod val="75000"/>
                  </a:schemeClr>
                </a:solidFill>
              </a:rPr>
              <a:t>Business data (Business Permits, Proprietary Sources, Survey)</a:t>
            </a:r>
          </a:p>
          <a:p>
            <a:pPr lvl="1">
              <a:buFont typeface="Arial" panose="020B0604020202020204" pitchFamily="34" charset="0"/>
              <a:buChar char="•"/>
            </a:pPr>
            <a:r>
              <a:rPr lang="en-US" sz="1800" dirty="0">
                <a:solidFill>
                  <a:schemeClr val="tx2">
                    <a:lumMod val="75000"/>
                  </a:schemeClr>
                </a:solidFill>
              </a:rPr>
              <a:t>Speed Test Blitz</a:t>
            </a:r>
          </a:p>
          <a:p>
            <a:pPr lvl="1">
              <a:buFont typeface="Arial" panose="020B0604020202020204" pitchFamily="34" charset="0"/>
              <a:buChar char="•"/>
            </a:pPr>
            <a:r>
              <a:rPr lang="en-US" sz="1800" dirty="0">
                <a:solidFill>
                  <a:schemeClr val="tx2">
                    <a:lumMod val="75000"/>
                  </a:schemeClr>
                </a:solidFill>
              </a:rPr>
              <a:t>NMBBP broadband availability and facility (CASA) data</a:t>
            </a:r>
          </a:p>
          <a:p>
            <a:pPr marL="0" indent="0">
              <a:buNone/>
            </a:pPr>
            <a:r>
              <a:rPr lang="en-US" sz="2200" b="1" dirty="0">
                <a:solidFill>
                  <a:schemeClr val="tx2">
                    <a:lumMod val="75000"/>
                  </a:schemeClr>
                </a:solidFill>
              </a:rPr>
              <a:t>Collaborative:</a:t>
            </a:r>
            <a:r>
              <a:rPr lang="en-US" sz="1800" dirty="0">
                <a:solidFill>
                  <a:schemeClr val="tx2">
                    <a:lumMod val="75000"/>
                  </a:schemeClr>
                </a:solidFill>
              </a:rPr>
              <a:t>  </a:t>
            </a:r>
          </a:p>
          <a:p>
            <a:pPr lvl="1">
              <a:buFont typeface="Arial" panose="020B0604020202020204" pitchFamily="34" charset="0"/>
              <a:buChar char="•"/>
            </a:pPr>
            <a:r>
              <a:rPr lang="en-US" sz="1800" dirty="0">
                <a:solidFill>
                  <a:schemeClr val="tx2">
                    <a:lumMod val="75000"/>
                  </a:schemeClr>
                </a:solidFill>
              </a:rPr>
              <a:t>Legislative – Interim Jobs Council</a:t>
            </a:r>
          </a:p>
          <a:p>
            <a:pPr lvl="1">
              <a:buFont typeface="Arial" panose="020B0604020202020204" pitchFamily="34" charset="0"/>
              <a:buChar char="•"/>
            </a:pPr>
            <a:r>
              <a:rPr lang="en-US" sz="1800" dirty="0">
                <a:solidFill>
                  <a:schemeClr val="tx2">
                    <a:lumMod val="75000"/>
                  </a:schemeClr>
                </a:solidFill>
              </a:rPr>
              <a:t>Business Community – Associations, Economic Development, Commerce</a:t>
            </a:r>
          </a:p>
          <a:p>
            <a:pPr lvl="1">
              <a:buFont typeface="Arial" panose="020B0604020202020204" pitchFamily="34" charset="0"/>
              <a:buChar char="•"/>
            </a:pPr>
            <a:r>
              <a:rPr lang="en-US" sz="1800" dirty="0">
                <a:solidFill>
                  <a:schemeClr val="tx2">
                    <a:lumMod val="75000"/>
                  </a:schemeClr>
                </a:solidFill>
              </a:rPr>
              <a:t>Government – Local and State Agencies (TRD, EDD, DOL, Regional, etc.)</a:t>
            </a:r>
          </a:p>
          <a:p>
            <a:pPr marL="457200" lvl="1" indent="0">
              <a:buNone/>
            </a:pPr>
            <a:endParaRPr lang="en-US" sz="2400" dirty="0">
              <a:solidFill>
                <a:schemeClr val="tx2">
                  <a:lumMod val="75000"/>
                </a:schemeClr>
              </a:solidFill>
            </a:endParaRPr>
          </a:p>
          <a:p>
            <a:pPr lvl="1">
              <a:buFont typeface="Arial" panose="020B0604020202020204" pitchFamily="34" charset="0"/>
              <a:buChar char="•"/>
            </a:pPr>
            <a:endParaRPr lang="en-US" sz="2400" dirty="0">
              <a:solidFill>
                <a:schemeClr val="tx2">
                  <a:lumMod val="75000"/>
                </a:schemeClr>
              </a:solidFill>
            </a:endParaRPr>
          </a:p>
          <a:p>
            <a:pPr marL="0" indent="0">
              <a:buNone/>
            </a:pPr>
            <a:endParaRPr lang="en-US" sz="2800" b="1" dirty="0">
              <a:solidFill>
                <a:schemeClr val="tx2">
                  <a:lumMod val="75000"/>
                </a:schemeClr>
              </a:solidFill>
            </a:endParaRPr>
          </a:p>
          <a:p>
            <a:pPr marL="57150" indent="0">
              <a:buNone/>
            </a:pPr>
            <a:endParaRPr lang="en-US" sz="2400" dirty="0"/>
          </a:p>
        </p:txBody>
      </p:sp>
      <p:pic>
        <p:nvPicPr>
          <p:cNvPr id="4100" name="Picture 4" descr="C:\USERDOCS\DOIT\doit_projects\doit_broadband\NMBBP\bb_admin\bb_materials\bb_graphics\bb_images\speedtest_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1" y="1371600"/>
            <a:ext cx="1427525" cy="8382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DOCS\DOIT\doit_projects\doit_broadband\NMBBP\bb_admin\bb_materials\bb_graphics\bb_images\bb4b_smallbi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1" y="3048000"/>
            <a:ext cx="188452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901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53600" y="6356351"/>
            <a:ext cx="457200" cy="365125"/>
          </a:xfrm>
        </p:spPr>
        <p:txBody>
          <a:bodyPr/>
          <a:lstStyle/>
          <a:p>
            <a:fld id="{A6D1B966-92E0-40EF-932B-E1B81A1BA244}" type="slidenum">
              <a:rPr lang="en-US" smtClean="0">
                <a:solidFill>
                  <a:prstClr val="black">
                    <a:tint val="75000"/>
                  </a:prstClr>
                </a:solidFill>
              </a:rPr>
              <a:pPr/>
              <a:t>32</a:t>
            </a:fld>
            <a:endParaRPr lang="en-US" dirty="0">
              <a:solidFill>
                <a:prstClr val="black">
                  <a:tint val="75000"/>
                </a:prstClr>
              </a:solidFill>
            </a:endParaRP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921" y="6305167"/>
            <a:ext cx="1172327" cy="388443"/>
          </a:xfrm>
          <a:prstGeom prst="rect">
            <a:avLst/>
          </a:prstGeom>
        </p:spPr>
      </p:pic>
      <p:sp>
        <p:nvSpPr>
          <p:cNvPr id="9" name="TextBox 8"/>
          <p:cNvSpPr txBox="1"/>
          <p:nvPr/>
        </p:nvSpPr>
        <p:spPr>
          <a:xfrm>
            <a:off x="3155194" y="6376252"/>
            <a:ext cx="3138030" cy="246221"/>
          </a:xfrm>
          <a:prstGeom prst="rect">
            <a:avLst/>
          </a:prstGeom>
          <a:noFill/>
        </p:spPr>
        <p:txBody>
          <a:bodyPr wrap="square" rtlCol="0">
            <a:spAutoFit/>
          </a:bodyPr>
          <a:lstStyle/>
          <a:p>
            <a:pPr defTabSz="914400" eaLnBrk="0" fontAlgn="base" hangingPunct="0">
              <a:spcBef>
                <a:spcPct val="0"/>
              </a:spcBef>
              <a:spcAft>
                <a:spcPct val="0"/>
              </a:spcAft>
            </a:pPr>
            <a:r>
              <a:rPr lang="en-US" sz="1000" b="1" i="1" dirty="0">
                <a:solidFill>
                  <a:srgbClr val="1F497D">
                    <a:lumMod val="75000"/>
                  </a:srgbClr>
                </a:solidFill>
                <a:latin typeface="Tahoma" pitchFamily="34" charset="0"/>
              </a:rPr>
              <a:t>Office of Broadband and Geospatial Initiatives</a:t>
            </a:r>
          </a:p>
        </p:txBody>
      </p:sp>
      <p:sp>
        <p:nvSpPr>
          <p:cNvPr id="5" name="TextBox 4"/>
          <p:cNvSpPr txBox="1"/>
          <p:nvPr/>
        </p:nvSpPr>
        <p:spPr>
          <a:xfrm>
            <a:off x="1604682" y="296837"/>
            <a:ext cx="8928847"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1F497D">
                    <a:lumMod val="75000"/>
                  </a:srgbClr>
                </a:solidFill>
                <a:latin typeface="Tahoma" pitchFamily="34" charset="0"/>
              </a:rPr>
              <a:t>OBGI:  BB4B – Policy Considerations</a:t>
            </a:r>
          </a:p>
        </p:txBody>
      </p:sp>
      <p:sp>
        <p:nvSpPr>
          <p:cNvPr id="14" name="Content Placeholder 9"/>
          <p:cNvSpPr>
            <a:spLocks noGrp="1"/>
          </p:cNvSpPr>
          <p:nvPr>
            <p:ph idx="1"/>
          </p:nvPr>
        </p:nvSpPr>
        <p:spPr>
          <a:xfrm>
            <a:off x="1828588" y="881612"/>
            <a:ext cx="8704941" cy="5138189"/>
          </a:xfrm>
        </p:spPr>
        <p:txBody>
          <a:bodyPr>
            <a:noAutofit/>
          </a:bodyPr>
          <a:lstStyle/>
          <a:p>
            <a:pPr marL="0" indent="0">
              <a:buNone/>
            </a:pPr>
            <a:r>
              <a:rPr lang="en-US" sz="2200" b="1" dirty="0">
                <a:solidFill>
                  <a:schemeClr val="tx2">
                    <a:lumMod val="75000"/>
                  </a:schemeClr>
                </a:solidFill>
              </a:rPr>
              <a:t>Short-Term Recommendations:</a:t>
            </a:r>
            <a:r>
              <a:rPr lang="en-US" sz="2200" dirty="0">
                <a:solidFill>
                  <a:schemeClr val="tx2">
                    <a:lumMod val="75000"/>
                  </a:schemeClr>
                </a:solidFill>
              </a:rPr>
              <a:t>  </a:t>
            </a:r>
            <a:endParaRPr lang="en-US" sz="1800" dirty="0">
              <a:solidFill>
                <a:schemeClr val="tx2">
                  <a:lumMod val="75000"/>
                </a:schemeClr>
              </a:solidFill>
            </a:endParaRPr>
          </a:p>
          <a:p>
            <a:pPr lvl="1">
              <a:buFont typeface="Arial" panose="020B0604020202020204" pitchFamily="34" charset="0"/>
              <a:buChar char="•"/>
            </a:pPr>
            <a:r>
              <a:rPr lang="en-US" sz="1800" dirty="0">
                <a:solidFill>
                  <a:schemeClr val="tx2">
                    <a:lumMod val="75000"/>
                  </a:schemeClr>
                </a:solidFill>
              </a:rPr>
              <a:t>Dig Once – Install conduit during construction</a:t>
            </a:r>
          </a:p>
          <a:p>
            <a:pPr lvl="1">
              <a:buFont typeface="Arial" panose="020B0604020202020204" pitchFamily="34" charset="0"/>
              <a:buChar char="•"/>
            </a:pPr>
            <a:r>
              <a:rPr lang="en-US" sz="1800" dirty="0">
                <a:solidFill>
                  <a:schemeClr val="tx2">
                    <a:lumMod val="75000"/>
                  </a:schemeClr>
                </a:solidFill>
              </a:rPr>
              <a:t>Certification – Certify office buildings with robust broadband</a:t>
            </a:r>
          </a:p>
          <a:p>
            <a:pPr lvl="1">
              <a:buFont typeface="Arial" panose="020B0604020202020204" pitchFamily="34" charset="0"/>
              <a:buChar char="•"/>
            </a:pPr>
            <a:r>
              <a:rPr lang="en-US" sz="1800" dirty="0">
                <a:solidFill>
                  <a:schemeClr val="tx2">
                    <a:lumMod val="75000"/>
                  </a:schemeClr>
                </a:solidFill>
              </a:rPr>
              <a:t>Competitive Awards -  State grant/loan program to fund last mile projects</a:t>
            </a:r>
          </a:p>
          <a:p>
            <a:pPr lvl="1">
              <a:buFont typeface="Arial" panose="020B0604020202020204" pitchFamily="34" charset="0"/>
              <a:buChar char="•"/>
            </a:pPr>
            <a:r>
              <a:rPr lang="en-US" sz="1800" dirty="0">
                <a:solidFill>
                  <a:schemeClr val="tx2">
                    <a:lumMod val="75000"/>
                  </a:schemeClr>
                </a:solidFill>
              </a:rPr>
              <a:t>Public-Private Partners -  Public or Shared Risk P3 Models</a:t>
            </a:r>
          </a:p>
          <a:p>
            <a:pPr lvl="1">
              <a:buFont typeface="Arial" panose="020B0604020202020204" pitchFamily="34" charset="0"/>
              <a:buChar char="•"/>
            </a:pPr>
            <a:r>
              <a:rPr lang="en-US" sz="1800" dirty="0">
                <a:solidFill>
                  <a:schemeClr val="tx2">
                    <a:lumMod val="75000"/>
                  </a:schemeClr>
                </a:solidFill>
              </a:rPr>
              <a:t>OBGI Funding – Continued support to the OBGI</a:t>
            </a:r>
          </a:p>
          <a:p>
            <a:pPr lvl="1">
              <a:buFont typeface="Arial" panose="020B0604020202020204" pitchFamily="34" charset="0"/>
              <a:buChar char="•"/>
            </a:pPr>
            <a:r>
              <a:rPr lang="en-US" sz="1800" dirty="0">
                <a:solidFill>
                  <a:schemeClr val="tx2">
                    <a:lumMod val="75000"/>
                  </a:schemeClr>
                </a:solidFill>
              </a:rPr>
              <a:t>Collaborative Framework – Create a structure that is inclusive of all sectors</a:t>
            </a:r>
          </a:p>
          <a:p>
            <a:pPr lvl="1">
              <a:buFont typeface="Arial" panose="020B0604020202020204" pitchFamily="34" charset="0"/>
              <a:buChar char="•"/>
            </a:pPr>
            <a:r>
              <a:rPr lang="en-US" sz="1800" dirty="0">
                <a:solidFill>
                  <a:schemeClr val="tx2">
                    <a:lumMod val="75000"/>
                  </a:schemeClr>
                </a:solidFill>
              </a:rPr>
              <a:t>ROW – Simplify the process for accessing Right of Way</a:t>
            </a:r>
          </a:p>
          <a:p>
            <a:pPr lvl="1">
              <a:buFont typeface="Arial" panose="020B0604020202020204" pitchFamily="34" charset="0"/>
              <a:buChar char="•"/>
            </a:pPr>
            <a:r>
              <a:rPr lang="en-US" sz="1800" dirty="0">
                <a:solidFill>
                  <a:schemeClr val="tx2">
                    <a:lumMod val="75000"/>
                  </a:schemeClr>
                </a:solidFill>
              </a:rPr>
              <a:t>Co-Location – Leverage collective participation of anchor institutions</a:t>
            </a:r>
          </a:p>
          <a:p>
            <a:pPr lvl="1">
              <a:buFont typeface="Arial" panose="020B0604020202020204" pitchFamily="34" charset="0"/>
              <a:buChar char="•"/>
            </a:pPr>
            <a:r>
              <a:rPr lang="en-US" sz="1800" dirty="0">
                <a:solidFill>
                  <a:schemeClr val="tx2">
                    <a:lumMod val="75000"/>
                  </a:schemeClr>
                </a:solidFill>
              </a:rPr>
              <a:t>Joint Purchasing – Launch RFP available to all levels of government</a:t>
            </a:r>
          </a:p>
          <a:p>
            <a:pPr marL="0" indent="0">
              <a:buNone/>
            </a:pPr>
            <a:r>
              <a:rPr lang="en-US" sz="2200" b="1" dirty="0">
                <a:solidFill>
                  <a:schemeClr val="tx2">
                    <a:lumMod val="75000"/>
                  </a:schemeClr>
                </a:solidFill>
              </a:rPr>
              <a:t>Long-Term Recommendations</a:t>
            </a:r>
            <a:endParaRPr lang="en-US" sz="1800" dirty="0">
              <a:solidFill>
                <a:schemeClr val="tx2">
                  <a:lumMod val="75000"/>
                </a:schemeClr>
              </a:solidFill>
            </a:endParaRPr>
          </a:p>
          <a:p>
            <a:pPr lvl="1">
              <a:buFont typeface="Arial" panose="020B0604020202020204" pitchFamily="34" charset="0"/>
              <a:buChar char="•"/>
            </a:pPr>
            <a:r>
              <a:rPr lang="en-US" sz="1800" dirty="0">
                <a:solidFill>
                  <a:schemeClr val="tx2">
                    <a:lumMod val="75000"/>
                  </a:schemeClr>
                </a:solidFill>
              </a:rPr>
              <a:t>Make Ready – State enable “climb or one touch” during construction</a:t>
            </a:r>
          </a:p>
          <a:p>
            <a:pPr lvl="1">
              <a:buFont typeface="Arial" panose="020B0604020202020204" pitchFamily="34" charset="0"/>
              <a:buChar char="•"/>
            </a:pPr>
            <a:r>
              <a:rPr lang="en-US" sz="1800" dirty="0">
                <a:solidFill>
                  <a:schemeClr val="tx2">
                    <a:lumMod val="75000"/>
                  </a:schemeClr>
                </a:solidFill>
              </a:rPr>
              <a:t>Infrastructure Bank – Low cost financing options</a:t>
            </a:r>
          </a:p>
          <a:p>
            <a:pPr lvl="1">
              <a:buFont typeface="Arial" panose="020B0604020202020204" pitchFamily="34" charset="0"/>
              <a:buChar char="•"/>
            </a:pPr>
            <a:r>
              <a:rPr lang="en-US" sz="1800" dirty="0">
                <a:solidFill>
                  <a:schemeClr val="tx2">
                    <a:lumMod val="75000"/>
                  </a:schemeClr>
                </a:solidFill>
              </a:rPr>
              <a:t>Fund – Identify funding mechanism to match federal monies</a:t>
            </a:r>
          </a:p>
          <a:p>
            <a:pPr lvl="1">
              <a:buFont typeface="Arial" panose="020B0604020202020204" pitchFamily="34" charset="0"/>
              <a:buChar char="•"/>
            </a:pPr>
            <a:r>
              <a:rPr lang="en-US" sz="1800" dirty="0">
                <a:solidFill>
                  <a:schemeClr val="tx2">
                    <a:lumMod val="75000"/>
                  </a:schemeClr>
                </a:solidFill>
              </a:rPr>
              <a:t>Non-Profit Collaborative – Digital Inclusion, funding, and direct public benefits</a:t>
            </a:r>
            <a:endParaRPr lang="en-US" sz="2400" dirty="0">
              <a:solidFill>
                <a:schemeClr val="tx2">
                  <a:lumMod val="75000"/>
                </a:schemeClr>
              </a:solidFill>
            </a:endParaRPr>
          </a:p>
        </p:txBody>
      </p:sp>
      <p:sp>
        <p:nvSpPr>
          <p:cNvPr id="11" name="Slide Number Placeholder 5"/>
          <p:cNvSpPr txBox="1">
            <a:spLocks/>
          </p:cNvSpPr>
          <p:nvPr/>
        </p:nvSpPr>
        <p:spPr>
          <a:xfrm>
            <a:off x="4086438" y="6017718"/>
            <a:ext cx="64770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lvl="1" defTabSz="914400" eaLnBrk="1" hangingPunct="1">
              <a:spcBef>
                <a:spcPts val="0"/>
              </a:spcBef>
            </a:pPr>
            <a:r>
              <a:rPr lang="en-US" sz="800" i="1" dirty="0">
                <a:solidFill>
                  <a:prstClr val="black"/>
                </a:solidFill>
                <a:cs typeface="Arial" panose="020B0604020202020204" pitchFamily="34" charset="0"/>
              </a:rPr>
              <a:t>BB4B: Report  </a:t>
            </a:r>
            <a:r>
              <a:rPr lang="en-US" sz="800" i="1" dirty="0">
                <a:solidFill>
                  <a:prstClr val="black"/>
                </a:solidFill>
                <a:cs typeface="Arial" panose="020B0604020202020204" pitchFamily="34" charset="0"/>
                <a:hlinkClick r:id="rId4"/>
              </a:rPr>
              <a:t>http://www.doit.state.nm.us/broadband/reports/BB4B_CTC_Report_Policy_Considerations-final20170117.pdf/</a:t>
            </a:r>
            <a:endParaRPr lang="en-US" sz="800" i="1" dirty="0">
              <a:solidFill>
                <a:prstClr val="black"/>
              </a:solidFill>
              <a:cs typeface="Arial" panose="020B0604020202020204" pitchFamily="34"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5400" y="905825"/>
            <a:ext cx="1193688"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7678" y="3276601"/>
            <a:ext cx="121615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394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53600" y="6356351"/>
            <a:ext cx="457200" cy="365125"/>
          </a:xfrm>
        </p:spPr>
        <p:txBody>
          <a:bodyPr/>
          <a:lstStyle/>
          <a:p>
            <a:fld id="{A6D1B966-92E0-40EF-932B-E1B81A1BA244}" type="slidenum">
              <a:rPr lang="en-US" smtClean="0">
                <a:solidFill>
                  <a:prstClr val="black">
                    <a:tint val="75000"/>
                  </a:prstClr>
                </a:solidFill>
              </a:rPr>
              <a:pPr/>
              <a:t>33</a:t>
            </a:fld>
            <a:endParaRPr lang="en-US" dirty="0">
              <a:solidFill>
                <a:prstClr val="black">
                  <a:tint val="75000"/>
                </a:prstClr>
              </a:solidFill>
            </a:endParaRP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921" y="6305167"/>
            <a:ext cx="1172327" cy="388443"/>
          </a:xfrm>
          <a:prstGeom prst="rect">
            <a:avLst/>
          </a:prstGeom>
        </p:spPr>
      </p:pic>
      <p:sp>
        <p:nvSpPr>
          <p:cNvPr id="9" name="TextBox 8"/>
          <p:cNvSpPr txBox="1"/>
          <p:nvPr/>
        </p:nvSpPr>
        <p:spPr>
          <a:xfrm>
            <a:off x="3155194" y="6376252"/>
            <a:ext cx="3138030" cy="246221"/>
          </a:xfrm>
          <a:prstGeom prst="rect">
            <a:avLst/>
          </a:prstGeom>
          <a:noFill/>
        </p:spPr>
        <p:txBody>
          <a:bodyPr wrap="square" rtlCol="0">
            <a:spAutoFit/>
          </a:bodyPr>
          <a:lstStyle/>
          <a:p>
            <a:pPr defTabSz="914400" eaLnBrk="0" fontAlgn="base" hangingPunct="0">
              <a:spcBef>
                <a:spcPct val="0"/>
              </a:spcBef>
              <a:spcAft>
                <a:spcPct val="0"/>
              </a:spcAft>
            </a:pPr>
            <a:r>
              <a:rPr lang="en-US" sz="1000" b="1" i="1" dirty="0">
                <a:solidFill>
                  <a:srgbClr val="1F497D">
                    <a:lumMod val="75000"/>
                  </a:srgbClr>
                </a:solidFill>
                <a:latin typeface="Tahoma" pitchFamily="34" charset="0"/>
              </a:rPr>
              <a:t>Office of Broadband and Geospatial Initiatives</a:t>
            </a:r>
          </a:p>
        </p:txBody>
      </p:sp>
      <p:sp>
        <p:nvSpPr>
          <p:cNvPr id="5" name="TextBox 4"/>
          <p:cNvSpPr txBox="1"/>
          <p:nvPr/>
        </p:nvSpPr>
        <p:spPr>
          <a:xfrm>
            <a:off x="1604682" y="296837"/>
            <a:ext cx="8928847"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1F497D">
                    <a:lumMod val="75000"/>
                  </a:srgbClr>
                </a:solidFill>
                <a:latin typeface="Tahoma" pitchFamily="34" charset="0"/>
              </a:rPr>
              <a:t>OBGI:  BB4B – Digital Business Skills</a:t>
            </a:r>
          </a:p>
        </p:txBody>
      </p:sp>
      <p:sp>
        <p:nvSpPr>
          <p:cNvPr id="14" name="Content Placeholder 9"/>
          <p:cNvSpPr>
            <a:spLocks noGrp="1"/>
          </p:cNvSpPr>
          <p:nvPr>
            <p:ph idx="1"/>
          </p:nvPr>
        </p:nvSpPr>
        <p:spPr>
          <a:xfrm>
            <a:off x="1676400" y="1103918"/>
            <a:ext cx="8763000" cy="4077683"/>
          </a:xfrm>
        </p:spPr>
        <p:txBody>
          <a:bodyPr>
            <a:noAutofit/>
          </a:bodyPr>
          <a:lstStyle/>
          <a:p>
            <a:pPr marL="0" indent="0">
              <a:buNone/>
            </a:pPr>
            <a:r>
              <a:rPr lang="en-US" sz="2200" b="1" dirty="0">
                <a:solidFill>
                  <a:schemeClr val="tx2">
                    <a:lumMod val="75000"/>
                  </a:schemeClr>
                </a:solidFill>
              </a:rPr>
              <a:t>Accelerates Commerce and Creates Jobs:</a:t>
            </a:r>
            <a:r>
              <a:rPr lang="en-US" sz="2200" dirty="0">
                <a:solidFill>
                  <a:schemeClr val="tx2">
                    <a:lumMod val="75000"/>
                  </a:schemeClr>
                </a:solidFill>
              </a:rPr>
              <a:t>  </a:t>
            </a:r>
            <a:endParaRPr lang="en-US" sz="1800" dirty="0">
              <a:solidFill>
                <a:schemeClr val="tx2">
                  <a:lumMod val="75000"/>
                </a:schemeClr>
              </a:solidFill>
            </a:endParaRPr>
          </a:p>
          <a:p>
            <a:pPr lvl="1">
              <a:buFont typeface="Arial" panose="020B0604020202020204" pitchFamily="34" charset="0"/>
              <a:buChar char="•"/>
            </a:pPr>
            <a:r>
              <a:rPr lang="en-US" sz="1800" dirty="0">
                <a:solidFill>
                  <a:schemeClr val="tx2">
                    <a:lumMod val="75000"/>
                  </a:schemeClr>
                </a:solidFill>
              </a:rPr>
              <a:t>Businesses with websites twice likely to hire within six months.</a:t>
            </a:r>
          </a:p>
          <a:p>
            <a:pPr lvl="1">
              <a:buFont typeface="Arial" panose="020B0604020202020204" pitchFamily="34" charset="0"/>
              <a:buChar char="•"/>
            </a:pPr>
            <a:r>
              <a:rPr lang="en-US" sz="1800" dirty="0">
                <a:solidFill>
                  <a:schemeClr val="tx2">
                    <a:lumMod val="75000"/>
                  </a:schemeClr>
                </a:solidFill>
              </a:rPr>
              <a:t>Businesses with a service less than 25mb have less revenue</a:t>
            </a:r>
          </a:p>
          <a:p>
            <a:pPr marL="0" indent="0">
              <a:buNone/>
            </a:pPr>
            <a:r>
              <a:rPr lang="en-US" sz="2200" b="1" dirty="0">
                <a:solidFill>
                  <a:schemeClr val="tx2">
                    <a:lumMod val="75000"/>
                  </a:schemeClr>
                </a:solidFill>
              </a:rPr>
              <a:t>NM Connect:  </a:t>
            </a:r>
            <a:endParaRPr lang="en-US" sz="1800" dirty="0">
              <a:solidFill>
                <a:schemeClr val="tx2">
                  <a:lumMod val="75000"/>
                </a:schemeClr>
              </a:solidFill>
            </a:endParaRPr>
          </a:p>
          <a:p>
            <a:pPr lvl="1">
              <a:buFont typeface="Arial" panose="020B0604020202020204" pitchFamily="34" charset="0"/>
              <a:buChar char="•"/>
            </a:pPr>
            <a:r>
              <a:rPr lang="en-US" sz="1800" dirty="0">
                <a:solidFill>
                  <a:schemeClr val="tx2">
                    <a:lumMod val="75000"/>
                  </a:schemeClr>
                </a:solidFill>
              </a:rPr>
              <a:t>Website – Nexus for information and materials to improve broadband skills</a:t>
            </a:r>
          </a:p>
          <a:p>
            <a:pPr lvl="1">
              <a:buFont typeface="Arial" panose="020B0604020202020204" pitchFamily="34" charset="0"/>
              <a:buChar char="•"/>
            </a:pPr>
            <a:r>
              <a:rPr lang="en-US" sz="1800" dirty="0">
                <a:solidFill>
                  <a:schemeClr val="tx2">
                    <a:lumMod val="75000"/>
                  </a:schemeClr>
                </a:solidFill>
              </a:rPr>
              <a:t>Sectors -  Focused tabs for communities, education, and ECONOMIC DEVELOPMENT</a:t>
            </a:r>
          </a:p>
          <a:p>
            <a:pPr lvl="1">
              <a:buFont typeface="Arial" panose="020B0604020202020204" pitchFamily="34" charset="0"/>
              <a:buChar char="•"/>
            </a:pPr>
            <a:r>
              <a:rPr lang="en-US" sz="1800" dirty="0">
                <a:solidFill>
                  <a:schemeClr val="tx2">
                    <a:lumMod val="75000"/>
                  </a:schemeClr>
                </a:solidFill>
              </a:rPr>
              <a:t>Info – Broadband and Employment</a:t>
            </a:r>
          </a:p>
          <a:p>
            <a:pPr lvl="1">
              <a:buFont typeface="Arial" panose="020B0604020202020204" pitchFamily="34" charset="0"/>
              <a:buChar char="•"/>
            </a:pPr>
            <a:r>
              <a:rPr lang="en-US" sz="1800" dirty="0">
                <a:solidFill>
                  <a:schemeClr val="tx2">
                    <a:lumMod val="75000"/>
                  </a:schemeClr>
                </a:solidFill>
              </a:rPr>
              <a:t>Info – Broadband and Telecommuting</a:t>
            </a:r>
          </a:p>
          <a:p>
            <a:pPr lvl="1">
              <a:buFont typeface="Arial" panose="020B0604020202020204" pitchFamily="34" charset="0"/>
              <a:buChar char="•"/>
            </a:pPr>
            <a:r>
              <a:rPr lang="en-US" sz="1800" dirty="0">
                <a:solidFill>
                  <a:schemeClr val="tx2">
                    <a:lumMod val="75000"/>
                  </a:schemeClr>
                </a:solidFill>
              </a:rPr>
              <a:t>Info -  Broadband for Small Businesses</a:t>
            </a:r>
          </a:p>
          <a:p>
            <a:pPr lvl="2"/>
            <a:r>
              <a:rPr lang="en-US" sz="1600" dirty="0">
                <a:solidFill>
                  <a:schemeClr val="tx2">
                    <a:lumMod val="75000"/>
                  </a:schemeClr>
                </a:solidFill>
              </a:rPr>
              <a:t>Small Business Planning and Assessment</a:t>
            </a:r>
          </a:p>
          <a:p>
            <a:pPr lvl="2"/>
            <a:r>
              <a:rPr lang="en-US" sz="1600" dirty="0">
                <a:solidFill>
                  <a:schemeClr val="tx2">
                    <a:lumMod val="75000"/>
                  </a:schemeClr>
                </a:solidFill>
              </a:rPr>
              <a:t>Marketing</a:t>
            </a:r>
          </a:p>
          <a:p>
            <a:pPr lvl="2"/>
            <a:r>
              <a:rPr lang="en-US" sz="1600" dirty="0">
                <a:solidFill>
                  <a:schemeClr val="tx2">
                    <a:lumMod val="75000"/>
                  </a:schemeClr>
                </a:solidFill>
              </a:rPr>
              <a:t>Digital Marketing Myths</a:t>
            </a:r>
            <a:endParaRPr lang="en-US" dirty="0">
              <a:solidFill>
                <a:schemeClr val="tx2">
                  <a:lumMod val="75000"/>
                </a:schemeClr>
              </a:solidFill>
            </a:endParaRPr>
          </a:p>
        </p:txBody>
      </p:sp>
      <p:sp>
        <p:nvSpPr>
          <p:cNvPr id="11" name="Slide Number Placeholder 5"/>
          <p:cNvSpPr txBox="1">
            <a:spLocks/>
          </p:cNvSpPr>
          <p:nvPr/>
        </p:nvSpPr>
        <p:spPr>
          <a:xfrm>
            <a:off x="6724835" y="6007690"/>
            <a:ext cx="3563472"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lvl="1" defTabSz="914400" eaLnBrk="1" hangingPunct="1">
              <a:spcBef>
                <a:spcPts val="0"/>
              </a:spcBef>
            </a:pPr>
            <a:r>
              <a:rPr lang="en-US" sz="800" i="1" dirty="0">
                <a:solidFill>
                  <a:prstClr val="black"/>
                </a:solidFill>
                <a:cs typeface="Arial" panose="020B0604020202020204" pitchFamily="34" charset="0"/>
              </a:rPr>
              <a:t>NM Connect:  </a:t>
            </a:r>
            <a:r>
              <a:rPr lang="en-US" sz="800" i="1" dirty="0">
                <a:solidFill>
                  <a:prstClr val="black"/>
                </a:solidFill>
                <a:cs typeface="Arial" panose="020B0604020202020204" pitchFamily="34" charset="0"/>
                <a:hlinkClick r:id="rId4"/>
              </a:rPr>
              <a:t>http://nmconnect.org/economic-development/</a:t>
            </a:r>
            <a:endParaRPr lang="en-US" sz="800" i="1" dirty="0">
              <a:solidFill>
                <a:prstClr val="black"/>
              </a:solidFill>
              <a:cs typeface="Arial" panose="020B0604020202020204" pitchFamily="34" charset="0"/>
            </a:endParaRPr>
          </a:p>
          <a:p>
            <a:pPr lvl="1" defTabSz="914400" eaLnBrk="1" hangingPunct="1">
              <a:spcBef>
                <a:spcPts val="0"/>
              </a:spcBef>
            </a:pPr>
            <a:endParaRPr lang="en-US" sz="800" i="1" dirty="0">
              <a:solidFill>
                <a:prstClr val="black"/>
              </a:solidFill>
              <a:cs typeface="Arial" panose="020B0604020202020204" pitchFamily="34" charset="0"/>
            </a:endParaRPr>
          </a:p>
        </p:txBody>
      </p:sp>
      <p:pic>
        <p:nvPicPr>
          <p:cNvPr id="10" name="Picture 2" descr="C:\USERDOCS\DOIT\doit_projects\doit_broadband\NMBBP\bb_admin\bb_materials\bb_graphics\bb_images\bb_nmconne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572" y="990600"/>
            <a:ext cx="1985623"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95235" y="3429000"/>
            <a:ext cx="1408294" cy="201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5"/>
          <p:cNvSpPr txBox="1">
            <a:spLocks/>
          </p:cNvSpPr>
          <p:nvPr/>
        </p:nvSpPr>
        <p:spPr>
          <a:xfrm>
            <a:off x="8382000" y="5472140"/>
            <a:ext cx="19812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lvl="1" defTabSz="914400" eaLnBrk="1" hangingPunct="1">
              <a:spcBef>
                <a:spcPts val="0"/>
              </a:spcBef>
            </a:pPr>
            <a:r>
              <a:rPr lang="en-US" sz="800" i="1" dirty="0">
                <a:solidFill>
                  <a:prstClr val="black"/>
                </a:solidFill>
                <a:cs typeface="Arial" panose="020B0604020202020204" pitchFamily="34" charset="0"/>
              </a:rPr>
              <a:t>Source:  connectednation.org</a:t>
            </a:r>
          </a:p>
          <a:p>
            <a:pPr lvl="1" defTabSz="914400" eaLnBrk="1" hangingPunct="1">
              <a:spcBef>
                <a:spcPts val="0"/>
              </a:spcBef>
            </a:pPr>
            <a:endParaRPr lang="en-US" sz="800" i="1" dirty="0">
              <a:solidFill>
                <a:prstClr val="black"/>
              </a:solidFill>
              <a:cs typeface="Arial" panose="020B0604020202020204" pitchFamily="34" charset="0"/>
            </a:endParaRPr>
          </a:p>
        </p:txBody>
      </p:sp>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1" y="3303155"/>
            <a:ext cx="1597025" cy="235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lide Number Placeholder 5"/>
          <p:cNvSpPr txBox="1">
            <a:spLocks/>
          </p:cNvSpPr>
          <p:nvPr/>
        </p:nvSpPr>
        <p:spPr>
          <a:xfrm>
            <a:off x="6172200" y="5682679"/>
            <a:ext cx="19812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lvl="1" defTabSz="914400" eaLnBrk="1" hangingPunct="1">
              <a:spcBef>
                <a:spcPts val="0"/>
              </a:spcBef>
            </a:pPr>
            <a:r>
              <a:rPr lang="en-US" sz="800" i="1" dirty="0">
                <a:solidFill>
                  <a:prstClr val="black"/>
                </a:solidFill>
                <a:cs typeface="Arial" panose="020B0604020202020204" pitchFamily="34" charset="0"/>
              </a:rPr>
              <a:t>Source:  Eric Frederick</a:t>
            </a:r>
          </a:p>
          <a:p>
            <a:pPr lvl="1" defTabSz="914400" eaLnBrk="1" hangingPunct="1">
              <a:spcBef>
                <a:spcPts val="0"/>
              </a:spcBef>
            </a:pPr>
            <a:endParaRPr lang="en-US" sz="800" i="1" dirty="0">
              <a:solidFill>
                <a:prstClr val="black"/>
              </a:solidFill>
              <a:cs typeface="Arial" panose="020B0604020202020204" pitchFamily="34" charset="0"/>
            </a:endParaRPr>
          </a:p>
        </p:txBody>
      </p:sp>
    </p:spTree>
    <p:extLst>
      <p:ext uri="{BB962C8B-B14F-4D97-AF65-F5344CB8AC3E}">
        <p14:creationId xmlns:p14="http://schemas.microsoft.com/office/powerpoint/2010/main" val="3764917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53600" y="6356351"/>
            <a:ext cx="457200" cy="365125"/>
          </a:xfrm>
        </p:spPr>
        <p:txBody>
          <a:bodyPr/>
          <a:lstStyle/>
          <a:p>
            <a:fld id="{A6D1B966-92E0-40EF-932B-E1B81A1BA244}" type="slidenum">
              <a:rPr lang="en-US" smtClean="0">
                <a:solidFill>
                  <a:prstClr val="black">
                    <a:tint val="75000"/>
                  </a:prstClr>
                </a:solidFill>
              </a:rPr>
              <a:pPr/>
              <a:t>34</a:t>
            </a:fld>
            <a:endParaRPr lang="en-US" dirty="0">
              <a:solidFill>
                <a:prstClr val="black">
                  <a:tint val="75000"/>
                </a:prstClr>
              </a:solidFill>
            </a:endParaRP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921" y="6305167"/>
            <a:ext cx="1172327" cy="388443"/>
          </a:xfrm>
          <a:prstGeom prst="rect">
            <a:avLst/>
          </a:prstGeom>
        </p:spPr>
      </p:pic>
      <p:sp>
        <p:nvSpPr>
          <p:cNvPr id="9" name="TextBox 8"/>
          <p:cNvSpPr txBox="1"/>
          <p:nvPr/>
        </p:nvSpPr>
        <p:spPr>
          <a:xfrm>
            <a:off x="3155194" y="6376252"/>
            <a:ext cx="3138030" cy="246221"/>
          </a:xfrm>
          <a:prstGeom prst="rect">
            <a:avLst/>
          </a:prstGeom>
          <a:noFill/>
        </p:spPr>
        <p:txBody>
          <a:bodyPr wrap="square" rtlCol="0">
            <a:spAutoFit/>
          </a:bodyPr>
          <a:lstStyle/>
          <a:p>
            <a:pPr defTabSz="914400" eaLnBrk="0" fontAlgn="base" hangingPunct="0">
              <a:spcBef>
                <a:spcPct val="0"/>
              </a:spcBef>
              <a:spcAft>
                <a:spcPct val="0"/>
              </a:spcAft>
            </a:pPr>
            <a:r>
              <a:rPr lang="en-US" sz="1000" b="1" i="1" dirty="0">
                <a:solidFill>
                  <a:srgbClr val="1F497D">
                    <a:lumMod val="75000"/>
                  </a:srgbClr>
                </a:solidFill>
                <a:latin typeface="Tahoma" pitchFamily="34" charset="0"/>
              </a:rPr>
              <a:t>Office of Broadband and Geospatial Initiatives</a:t>
            </a:r>
          </a:p>
        </p:txBody>
      </p:sp>
      <p:sp>
        <p:nvSpPr>
          <p:cNvPr id="5" name="TextBox 4"/>
          <p:cNvSpPr txBox="1"/>
          <p:nvPr/>
        </p:nvSpPr>
        <p:spPr>
          <a:xfrm>
            <a:off x="1604682" y="296837"/>
            <a:ext cx="8928847"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1F497D">
                    <a:lumMod val="75000"/>
                  </a:srgbClr>
                </a:solidFill>
                <a:latin typeface="Tahoma" pitchFamily="34" charset="0"/>
              </a:rPr>
              <a:t>OBGI:  BB4B – Funding Opportunities</a:t>
            </a:r>
          </a:p>
        </p:txBody>
      </p:sp>
      <p:sp>
        <p:nvSpPr>
          <p:cNvPr id="14" name="Content Placeholder 9"/>
          <p:cNvSpPr>
            <a:spLocks noGrp="1"/>
          </p:cNvSpPr>
          <p:nvPr>
            <p:ph idx="1"/>
          </p:nvPr>
        </p:nvSpPr>
        <p:spPr>
          <a:xfrm>
            <a:off x="1743447" y="851987"/>
            <a:ext cx="8651314" cy="5341701"/>
          </a:xfrm>
        </p:spPr>
        <p:txBody>
          <a:bodyPr>
            <a:noAutofit/>
          </a:bodyPr>
          <a:lstStyle/>
          <a:p>
            <a:pPr marL="0" indent="0">
              <a:buNone/>
            </a:pPr>
            <a:r>
              <a:rPr lang="en-US" sz="2200" b="1" dirty="0">
                <a:solidFill>
                  <a:schemeClr val="tx2">
                    <a:lumMod val="75000"/>
                  </a:schemeClr>
                </a:solidFill>
              </a:rPr>
              <a:t>Federal Offerings:</a:t>
            </a:r>
            <a:endParaRPr lang="en-US" sz="1800" dirty="0">
              <a:solidFill>
                <a:schemeClr val="tx2">
                  <a:lumMod val="75000"/>
                </a:schemeClr>
              </a:solidFill>
            </a:endParaRPr>
          </a:p>
          <a:p>
            <a:pPr lvl="1">
              <a:buFont typeface="Arial" panose="020B0604020202020204" pitchFamily="34" charset="0"/>
              <a:buChar char="•"/>
            </a:pPr>
            <a:r>
              <a:rPr lang="en-US" sz="1800" dirty="0">
                <a:solidFill>
                  <a:schemeClr val="tx2">
                    <a:lumMod val="75000"/>
                  </a:schemeClr>
                </a:solidFill>
              </a:rPr>
              <a:t>Economic Development Administration Grants for Distressed Areas</a:t>
            </a:r>
          </a:p>
          <a:p>
            <a:pPr lvl="2"/>
            <a:r>
              <a:rPr lang="en-US" sz="1400" dirty="0">
                <a:solidFill>
                  <a:schemeClr val="tx2">
                    <a:lumMod val="75000"/>
                  </a:schemeClr>
                </a:solidFill>
              </a:rPr>
              <a:t>EDA Grants</a:t>
            </a:r>
            <a:r>
              <a:rPr lang="en-US" sz="1400" dirty="0">
                <a:solidFill>
                  <a:schemeClr val="tx2">
                    <a:lumMod val="75000"/>
                  </a:schemeClr>
                </a:solidFill>
              </a:rPr>
              <a:t>:  </a:t>
            </a:r>
            <a:r>
              <a:rPr lang="en-US" sz="1400" dirty="0">
                <a:solidFill>
                  <a:schemeClr val="tx2">
                    <a:lumMod val="75000"/>
                  </a:schemeClr>
                </a:solidFill>
                <a:hlinkClick r:id="rId4"/>
              </a:rPr>
              <a:t>https://eda.gov/grants</a:t>
            </a:r>
            <a:r>
              <a:rPr lang="en-US" sz="1400" dirty="0">
                <a:solidFill>
                  <a:schemeClr val="tx2">
                    <a:lumMod val="75000"/>
                  </a:schemeClr>
                </a:solidFill>
                <a:hlinkClick r:id="rId4"/>
              </a:rPr>
              <a:t>/</a:t>
            </a:r>
            <a:endParaRPr lang="en-US" sz="1400" dirty="0">
              <a:solidFill>
                <a:schemeClr val="tx2">
                  <a:lumMod val="75000"/>
                </a:schemeClr>
              </a:solidFill>
            </a:endParaRPr>
          </a:p>
          <a:p>
            <a:pPr lvl="1">
              <a:buFont typeface="Arial" panose="020B0604020202020204" pitchFamily="34" charset="0"/>
              <a:buChar char="•"/>
            </a:pPr>
            <a:r>
              <a:rPr lang="en-US" sz="1800" dirty="0">
                <a:solidFill>
                  <a:schemeClr val="tx2">
                    <a:lumMod val="75000"/>
                  </a:schemeClr>
                </a:solidFill>
              </a:rPr>
              <a:t>USAC Schools and Libraries USF Program – E-Rate</a:t>
            </a:r>
          </a:p>
          <a:p>
            <a:pPr lvl="2"/>
            <a:r>
              <a:rPr lang="en-US" sz="1400" dirty="0">
                <a:solidFill>
                  <a:schemeClr val="tx2">
                    <a:lumMod val="75000"/>
                  </a:schemeClr>
                </a:solidFill>
              </a:rPr>
              <a:t>E-Rate Grants:  </a:t>
            </a:r>
            <a:r>
              <a:rPr lang="en-US" sz="1400" dirty="0">
                <a:solidFill>
                  <a:schemeClr val="tx2">
                    <a:lumMod val="75000"/>
                  </a:schemeClr>
                </a:solidFill>
                <a:hlinkClick r:id="rId5"/>
              </a:rPr>
              <a:t>http://</a:t>
            </a:r>
            <a:r>
              <a:rPr lang="en-US" sz="1400" dirty="0">
                <a:solidFill>
                  <a:schemeClr val="tx2">
                    <a:lumMod val="75000"/>
                  </a:schemeClr>
                </a:solidFill>
                <a:hlinkClick r:id="rId5"/>
              </a:rPr>
              <a:t>www.usac.org/sl/applicants/default.aspx</a:t>
            </a:r>
            <a:endParaRPr lang="en-US" sz="1400" dirty="0">
              <a:solidFill>
                <a:schemeClr val="tx2">
                  <a:lumMod val="75000"/>
                </a:schemeClr>
              </a:solidFill>
            </a:endParaRPr>
          </a:p>
          <a:p>
            <a:pPr marL="800100" lvl="1">
              <a:buFont typeface="Arial" panose="020B0604020202020204" pitchFamily="34" charset="0"/>
              <a:buChar char="•"/>
            </a:pPr>
            <a:r>
              <a:rPr lang="en-US" sz="1800" dirty="0">
                <a:solidFill>
                  <a:schemeClr val="tx2">
                    <a:lumMod val="75000"/>
                  </a:schemeClr>
                </a:solidFill>
              </a:rPr>
              <a:t>USAC Rural Health Care Program</a:t>
            </a:r>
          </a:p>
          <a:p>
            <a:pPr marL="1200150" lvl="2"/>
            <a:r>
              <a:rPr lang="en-US" sz="1400" dirty="0">
                <a:solidFill>
                  <a:schemeClr val="tx2">
                    <a:lumMod val="75000"/>
                  </a:schemeClr>
                </a:solidFill>
              </a:rPr>
              <a:t>Healthcare Connect Funds:  </a:t>
            </a:r>
            <a:r>
              <a:rPr lang="en-US" sz="1400" dirty="0">
                <a:solidFill>
                  <a:schemeClr val="tx2">
                    <a:lumMod val="75000"/>
                  </a:schemeClr>
                </a:solidFill>
                <a:hlinkClick r:id="rId6"/>
              </a:rPr>
              <a:t>http://</a:t>
            </a:r>
            <a:r>
              <a:rPr lang="en-US" sz="1400" dirty="0">
                <a:solidFill>
                  <a:schemeClr val="tx2">
                    <a:lumMod val="75000"/>
                  </a:schemeClr>
                </a:solidFill>
                <a:hlinkClick r:id="rId6"/>
              </a:rPr>
              <a:t>www.usac.org/rhc/default.aspx</a:t>
            </a:r>
            <a:endParaRPr lang="en-US" sz="1400" dirty="0">
              <a:solidFill>
                <a:schemeClr val="tx2">
                  <a:lumMod val="75000"/>
                </a:schemeClr>
              </a:solidFill>
            </a:endParaRPr>
          </a:p>
          <a:p>
            <a:pPr marL="800100" lvl="1">
              <a:buFont typeface="Arial" panose="020B0604020202020204" pitchFamily="34" charset="0"/>
              <a:buChar char="•"/>
            </a:pPr>
            <a:r>
              <a:rPr lang="en-US" sz="1800" dirty="0">
                <a:solidFill>
                  <a:schemeClr val="tx2">
                    <a:lumMod val="75000"/>
                  </a:schemeClr>
                </a:solidFill>
              </a:rPr>
              <a:t>USAC High Cost 0 Connect America Funds (Providers Only)</a:t>
            </a:r>
          </a:p>
          <a:p>
            <a:pPr marL="1200150" lvl="2"/>
            <a:r>
              <a:rPr lang="en-US" sz="1400" dirty="0">
                <a:solidFill>
                  <a:schemeClr val="tx2">
                    <a:lumMod val="75000"/>
                  </a:schemeClr>
                </a:solidFill>
              </a:rPr>
              <a:t>CAF:  </a:t>
            </a:r>
            <a:r>
              <a:rPr lang="en-US" sz="1400" dirty="0">
                <a:solidFill>
                  <a:schemeClr val="tx2">
                    <a:lumMod val="75000"/>
                  </a:schemeClr>
                </a:solidFill>
                <a:hlinkClick r:id="rId7"/>
              </a:rPr>
              <a:t>http://www.usac.org/hc</a:t>
            </a:r>
            <a:r>
              <a:rPr lang="en-US" sz="1400" dirty="0">
                <a:solidFill>
                  <a:schemeClr val="tx2">
                    <a:lumMod val="75000"/>
                  </a:schemeClr>
                </a:solidFill>
                <a:hlinkClick r:id="rId7"/>
              </a:rPr>
              <a:t>/</a:t>
            </a:r>
            <a:endParaRPr lang="en-US" sz="1400" dirty="0">
              <a:solidFill>
                <a:schemeClr val="tx2">
                  <a:lumMod val="75000"/>
                </a:schemeClr>
              </a:solidFill>
            </a:endParaRPr>
          </a:p>
          <a:p>
            <a:pPr marL="0" indent="0">
              <a:buNone/>
            </a:pPr>
            <a:r>
              <a:rPr lang="en-US" sz="2200" b="1" dirty="0">
                <a:solidFill>
                  <a:schemeClr val="tx2">
                    <a:lumMod val="75000"/>
                  </a:schemeClr>
                </a:solidFill>
              </a:rPr>
              <a:t>State Offering (In Development):</a:t>
            </a:r>
            <a:endParaRPr lang="en-US" sz="1800" dirty="0">
              <a:solidFill>
                <a:schemeClr val="tx2">
                  <a:lumMod val="75000"/>
                </a:schemeClr>
              </a:solidFill>
            </a:endParaRPr>
          </a:p>
          <a:p>
            <a:pPr lvl="1">
              <a:buFont typeface="Arial" panose="020B0604020202020204" pitchFamily="34" charset="0"/>
              <a:buChar char="•"/>
            </a:pPr>
            <a:r>
              <a:rPr lang="en-US" sz="1800" dirty="0">
                <a:solidFill>
                  <a:schemeClr val="tx2">
                    <a:lumMod val="75000"/>
                  </a:schemeClr>
                </a:solidFill>
              </a:rPr>
              <a:t>NM Public Regulatory Commission Broadband Fund</a:t>
            </a:r>
          </a:p>
          <a:p>
            <a:pPr lvl="2"/>
            <a:r>
              <a:rPr lang="en-US" sz="1400" dirty="0">
                <a:solidFill>
                  <a:schemeClr val="tx2">
                    <a:lumMod val="75000"/>
                  </a:schemeClr>
                </a:solidFill>
              </a:rPr>
              <a:t>Workshop Schedule: </a:t>
            </a:r>
            <a:r>
              <a:rPr lang="en-US" sz="1400" dirty="0">
                <a:solidFill>
                  <a:schemeClr val="tx2">
                    <a:lumMod val="75000"/>
                  </a:schemeClr>
                </a:solidFill>
                <a:hlinkClick r:id="rId8"/>
              </a:rPr>
              <a:t>http://www.nmprc.state.nm.us</a:t>
            </a:r>
            <a:r>
              <a:rPr lang="en-US" sz="1400" dirty="0">
                <a:solidFill>
                  <a:schemeClr val="tx2">
                    <a:lumMod val="75000"/>
                  </a:schemeClr>
                </a:solidFill>
                <a:hlinkClick r:id="rId8"/>
              </a:rPr>
              <a:t>/</a:t>
            </a:r>
            <a:endParaRPr lang="en-US" sz="1400" dirty="0">
              <a:solidFill>
                <a:schemeClr val="tx2">
                  <a:lumMod val="75000"/>
                </a:schemeClr>
              </a:solidFill>
            </a:endParaRPr>
          </a:p>
          <a:p>
            <a:pPr marL="0" indent="0">
              <a:buNone/>
            </a:pPr>
            <a:r>
              <a:rPr lang="en-US" sz="2200" b="1" dirty="0">
                <a:solidFill>
                  <a:schemeClr val="tx2">
                    <a:lumMod val="75000"/>
                  </a:schemeClr>
                </a:solidFill>
              </a:rPr>
              <a:t>Listings and Descriptions:</a:t>
            </a:r>
            <a:endParaRPr lang="en-US" sz="1800" dirty="0">
              <a:solidFill>
                <a:schemeClr val="tx2">
                  <a:lumMod val="75000"/>
                </a:schemeClr>
              </a:solidFill>
            </a:endParaRPr>
          </a:p>
          <a:p>
            <a:pPr lvl="1">
              <a:buFont typeface="Arial" panose="020B0604020202020204" pitchFamily="34" charset="0"/>
              <a:buChar char="•"/>
            </a:pPr>
            <a:r>
              <a:rPr lang="en-US" sz="1800" dirty="0">
                <a:solidFill>
                  <a:schemeClr val="tx2">
                    <a:lumMod val="75000"/>
                  </a:schemeClr>
                </a:solidFill>
              </a:rPr>
              <a:t>NMBBP BB4B:  Preliminary Policy Considerations - </a:t>
            </a:r>
          </a:p>
          <a:p>
            <a:pPr lvl="2"/>
            <a:r>
              <a:rPr lang="en-US" sz="1200" i="1" dirty="0">
                <a:cs typeface="Arial" panose="020B0604020202020204" pitchFamily="34" charset="0"/>
                <a:hlinkClick r:id="rId9"/>
              </a:rPr>
              <a:t>http</a:t>
            </a:r>
            <a:r>
              <a:rPr lang="en-US" sz="1200" i="1" dirty="0">
                <a:cs typeface="Arial" panose="020B0604020202020204" pitchFamily="34" charset="0"/>
                <a:hlinkClick r:id="rId9"/>
              </a:rPr>
              <a:t>://www.doit.state.nm.us/broadband/reports/BB4B_CTC_Report_Policy_Considerations-final20170117.pdf/</a:t>
            </a:r>
            <a:endParaRPr lang="en-US" sz="1200" i="1" dirty="0">
              <a:cs typeface="Arial" panose="020B0604020202020204" pitchFamily="34" charset="0"/>
            </a:endParaRPr>
          </a:p>
          <a:p>
            <a:pPr lvl="1">
              <a:buFont typeface="Arial" panose="020B0604020202020204" pitchFamily="34" charset="0"/>
              <a:buChar char="•"/>
            </a:pPr>
            <a:r>
              <a:rPr lang="en-US" sz="1800" dirty="0">
                <a:solidFill>
                  <a:schemeClr val="tx2">
                    <a:lumMod val="75000"/>
                  </a:schemeClr>
                </a:solidFill>
              </a:rPr>
              <a:t>NMBBP Statewide Strategic Plan – </a:t>
            </a:r>
          </a:p>
          <a:p>
            <a:pPr lvl="2"/>
            <a:r>
              <a:rPr lang="en-US" sz="1200" dirty="0">
                <a:solidFill>
                  <a:schemeClr val="tx2">
                    <a:lumMod val="75000"/>
                  </a:schemeClr>
                </a:solidFill>
                <a:hlinkClick r:id="rId10"/>
              </a:rPr>
              <a:t>http://</a:t>
            </a:r>
            <a:r>
              <a:rPr lang="en-US" sz="1200" dirty="0">
                <a:solidFill>
                  <a:schemeClr val="tx2">
                    <a:lumMod val="75000"/>
                  </a:schemeClr>
                </a:solidFill>
                <a:hlinkClick r:id="rId10"/>
              </a:rPr>
              <a:t>www.doit.state.nm.us/broadband/reports/nmbbp_strategic_plan.pdf</a:t>
            </a:r>
            <a:endParaRPr lang="en-US" dirty="0">
              <a:solidFill>
                <a:schemeClr val="tx2">
                  <a:lumMod val="75000"/>
                </a:schemeClr>
              </a:solidFill>
            </a:endParaRPr>
          </a:p>
          <a:p>
            <a:pPr marL="0" indent="0">
              <a:buNone/>
            </a:pPr>
            <a:endParaRPr lang="en-US" sz="2800" b="1" dirty="0">
              <a:solidFill>
                <a:schemeClr val="tx2">
                  <a:lumMod val="75000"/>
                </a:schemeClr>
              </a:solidFill>
            </a:endParaRPr>
          </a:p>
          <a:p>
            <a:pPr marL="57150" indent="0">
              <a:buNone/>
            </a:pPr>
            <a:endParaRPr lang="en-US" sz="2400" dirty="0"/>
          </a:p>
        </p:txBody>
      </p:sp>
      <p:sp>
        <p:nvSpPr>
          <p:cNvPr id="11" name="Slide Number Placeholder 5"/>
          <p:cNvSpPr txBox="1">
            <a:spLocks/>
          </p:cNvSpPr>
          <p:nvPr/>
        </p:nvSpPr>
        <p:spPr>
          <a:xfrm>
            <a:off x="6247612" y="6193689"/>
            <a:ext cx="3733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lvl="1" defTabSz="914400" eaLnBrk="1" hangingPunct="1">
              <a:spcBef>
                <a:spcPts val="0"/>
              </a:spcBef>
            </a:pPr>
            <a:r>
              <a:rPr lang="en-US" sz="800" i="1" dirty="0">
                <a:solidFill>
                  <a:prstClr val="black"/>
                </a:solidFill>
                <a:cs typeface="Arial" panose="020B0604020202020204" pitchFamily="34" charset="0"/>
              </a:rPr>
              <a:t>OBGI  Reports:  </a:t>
            </a:r>
            <a:r>
              <a:rPr lang="en-US" sz="800" i="1" dirty="0">
                <a:solidFill>
                  <a:prstClr val="black"/>
                </a:solidFill>
                <a:cs typeface="Arial" panose="020B0604020202020204" pitchFamily="34" charset="0"/>
                <a:hlinkClick r:id="rId11"/>
              </a:rPr>
              <a:t>http://www.doit.state.nm.us/broadband/news.shtml</a:t>
            </a:r>
            <a:endParaRPr lang="en-US" sz="800" i="1" dirty="0">
              <a:solidFill>
                <a:prstClr val="black"/>
              </a:solidFill>
              <a:cs typeface="Arial" panose="020B0604020202020204" pitchFamily="34" charset="0"/>
            </a:endParaRPr>
          </a:p>
        </p:txBody>
      </p:sp>
      <p:pic>
        <p:nvPicPr>
          <p:cNvPr id="3075"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9601" y="1752601"/>
            <a:ext cx="2074885" cy="1654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00" y="4038601"/>
            <a:ext cx="1974850" cy="93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830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9" descr="A bundle of optical fibers. Theoretically, using advanced techniques such as DWDM, the modest number of fibers seen here could have sufficient bandwidth to easily carry the sum of all types of current data transmission needs for the entire planet. (~100 terabits per second per fiber [1])">
            <a:hlinkClick r:id="rId3" tooltip="A bundle of optical fibers. Theoretically, using advanced techniques such as DWDM, the modest number of fibers seen here could have sufficient bandwidth to easily carry the sum of all types of current data transmission needs for the entire planet. (~100 terabits per second per fiber [1])"/>
          </p:cNvPr>
          <p:cNvPicPr>
            <a:picLocks noChangeAspect="1" noChangeArrowheads="1"/>
          </p:cNvPicPr>
          <p:nvPr/>
        </p:nvPicPr>
        <p:blipFill>
          <a:blip r:embed="rId4" cstate="print"/>
          <a:srcRect/>
          <a:stretch>
            <a:fillRect/>
          </a:stretch>
        </p:blipFill>
        <p:spPr bwMode="auto">
          <a:xfrm>
            <a:off x="2743200" y="1066800"/>
            <a:ext cx="6553200" cy="5538788"/>
          </a:xfrm>
          <a:prstGeom prst="rect">
            <a:avLst/>
          </a:prstGeom>
          <a:noFill/>
          <a:ln w="9525">
            <a:noFill/>
            <a:miter lim="800000"/>
            <a:headEnd/>
            <a:tailEnd/>
          </a:ln>
        </p:spPr>
      </p:pic>
      <p:sp>
        <p:nvSpPr>
          <p:cNvPr id="100354" name="Rectangle 2"/>
          <p:cNvSpPr>
            <a:spLocks noGrp="1" noChangeArrowheads="1"/>
          </p:cNvSpPr>
          <p:nvPr>
            <p:ph type="ctrTitle"/>
          </p:nvPr>
        </p:nvSpPr>
        <p:spPr>
          <a:xfrm>
            <a:off x="1676400" y="304800"/>
            <a:ext cx="8686800" cy="700088"/>
          </a:xfrm>
        </p:spPr>
        <p:txBody>
          <a:bodyPr>
            <a:normAutofit fontScale="90000"/>
          </a:bodyPr>
          <a:lstStyle/>
          <a:p>
            <a:pPr algn="ctr"/>
            <a:r>
              <a:rPr lang="en-US" b="1" u="sng" dirty="0" smtClean="0">
                <a:latin typeface="Arial" charset="0"/>
              </a:rPr>
              <a:t>THANK YOU</a:t>
            </a:r>
            <a:endParaRPr lang="en-US" b="1" u="sng" dirty="0">
              <a:latin typeface="Arial" charset="0"/>
            </a:endParaRPr>
          </a:p>
        </p:txBody>
      </p:sp>
      <p:pic>
        <p:nvPicPr>
          <p:cNvPr id="100357" name="Picture 5" descr="doit_log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76801" y="1219200"/>
            <a:ext cx="2886075" cy="956282"/>
          </a:xfrm>
          <a:prstGeom prst="rect">
            <a:avLst/>
          </a:prstGeom>
          <a:noFill/>
        </p:spPr>
      </p:pic>
      <p:sp>
        <p:nvSpPr>
          <p:cNvPr id="6" name="TextBox 5"/>
          <p:cNvSpPr txBox="1"/>
          <p:nvPr/>
        </p:nvSpPr>
        <p:spPr>
          <a:xfrm>
            <a:off x="2765278" y="5105400"/>
            <a:ext cx="4092723" cy="707886"/>
          </a:xfrm>
          <a:prstGeom prst="rect">
            <a:avLst/>
          </a:prstGeom>
          <a:noFill/>
        </p:spPr>
        <p:txBody>
          <a:bodyPr wrap="square" rtlCol="0">
            <a:spAutoFit/>
          </a:bodyPr>
          <a:lstStyle/>
          <a:p>
            <a:pPr defTabSz="914400" eaLnBrk="0" fontAlgn="base" hangingPunct="0">
              <a:spcBef>
                <a:spcPct val="0"/>
              </a:spcBef>
              <a:spcAft>
                <a:spcPct val="0"/>
              </a:spcAft>
            </a:pPr>
            <a:r>
              <a:rPr lang="en-US" sz="800" b="1" dirty="0">
                <a:solidFill>
                  <a:prstClr val="white"/>
                </a:solidFill>
                <a:latin typeface="Tahoma" pitchFamily="34" charset="0"/>
              </a:rPr>
              <a:t>Contact:  </a:t>
            </a:r>
          </a:p>
          <a:p>
            <a:pPr defTabSz="914400" eaLnBrk="0" fontAlgn="base" hangingPunct="0">
              <a:spcBef>
                <a:spcPct val="0"/>
              </a:spcBef>
              <a:spcAft>
                <a:spcPct val="0"/>
              </a:spcAft>
            </a:pPr>
            <a:r>
              <a:rPr lang="en-US" sz="800" b="1" dirty="0">
                <a:solidFill>
                  <a:prstClr val="white"/>
                </a:solidFill>
                <a:latin typeface="Tahoma" pitchFamily="34" charset="0"/>
              </a:rPr>
              <a:t>   Kendra Karp, Director Office of Broadband and Geospatial Initiatives</a:t>
            </a:r>
          </a:p>
          <a:p>
            <a:pPr defTabSz="914400" eaLnBrk="0" fontAlgn="base" hangingPunct="0">
              <a:spcBef>
                <a:spcPct val="0"/>
              </a:spcBef>
              <a:spcAft>
                <a:spcPct val="0"/>
              </a:spcAft>
            </a:pPr>
            <a:r>
              <a:rPr lang="en-US" sz="800" b="1" dirty="0">
                <a:solidFill>
                  <a:prstClr val="white"/>
                </a:solidFill>
                <a:latin typeface="Tahoma" pitchFamily="34" charset="0"/>
              </a:rPr>
              <a:t>   Gar Clarke, NM Broadband Program Manager</a:t>
            </a:r>
          </a:p>
          <a:p>
            <a:pPr defTabSz="914400" eaLnBrk="0" fontAlgn="base" hangingPunct="0">
              <a:spcBef>
                <a:spcPct val="0"/>
              </a:spcBef>
              <a:spcAft>
                <a:spcPct val="0"/>
              </a:spcAft>
            </a:pPr>
            <a:r>
              <a:rPr lang="en-US" sz="800" b="1" dirty="0">
                <a:solidFill>
                  <a:prstClr val="white"/>
                </a:solidFill>
                <a:latin typeface="Tahoma" pitchFamily="34" charset="0"/>
              </a:rPr>
              <a:t>   </a:t>
            </a:r>
          </a:p>
          <a:p>
            <a:pPr defTabSz="914400" eaLnBrk="0" fontAlgn="base" hangingPunct="0">
              <a:spcBef>
                <a:spcPct val="0"/>
              </a:spcBef>
              <a:spcAft>
                <a:spcPct val="0"/>
              </a:spcAft>
            </a:pPr>
            <a:r>
              <a:rPr lang="en-US" sz="800" b="1" dirty="0">
                <a:solidFill>
                  <a:prstClr val="white"/>
                </a:solidFill>
                <a:latin typeface="Tahoma" pitchFamily="34" charset="0"/>
              </a:rPr>
              <a:t>Broadband Portalhttp://www.doit.state.nm.us/obgi.shtml</a:t>
            </a:r>
            <a:endParaRPr lang="en-US" sz="1000" b="1" dirty="0">
              <a:solidFill>
                <a:prstClr val="white"/>
              </a:solidFill>
              <a:latin typeface="Tahoma" pitchFamily="34" charset="0"/>
            </a:endParaRPr>
          </a:p>
        </p:txBody>
      </p:sp>
    </p:spTree>
    <p:extLst>
      <p:ext uri="{BB962C8B-B14F-4D97-AF65-F5344CB8AC3E}">
        <p14:creationId xmlns:p14="http://schemas.microsoft.com/office/powerpoint/2010/main" val="84982339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068" y="2363701"/>
            <a:ext cx="2575676" cy="1873517"/>
          </a:xfrm>
        </p:spPr>
        <p:txBody>
          <a:bodyPr/>
          <a:lstStyle/>
          <a:p>
            <a:r>
              <a:rPr lang="en-US" dirty="0" smtClean="0"/>
              <a:t>Questions</a:t>
            </a:r>
            <a:endParaRPr lang="en-US" dirty="0"/>
          </a:p>
        </p:txBody>
      </p:sp>
      <p:sp>
        <p:nvSpPr>
          <p:cNvPr id="3" name="Text Placeholder 2"/>
          <p:cNvSpPr>
            <a:spLocks noGrp="1"/>
          </p:cNvSpPr>
          <p:nvPr>
            <p:ph type="body" idx="1"/>
          </p:nvPr>
        </p:nvSpPr>
        <p:spPr>
          <a:xfrm>
            <a:off x="1744076" y="5275768"/>
            <a:ext cx="8825659" cy="860400"/>
          </a:xfrm>
        </p:spPr>
        <p:txBody>
          <a:bodyPr/>
          <a:lstStyle/>
          <a:p>
            <a:pPr algn="ctr"/>
            <a:r>
              <a:rPr lang="en-US" b="1" i="1" dirty="0" smtClean="0"/>
              <a:t>Please type your questions in the questions box to the right of the screen and we will answer them in sequential order. </a:t>
            </a:r>
            <a:endParaRPr lang="en-US"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077" y="894951"/>
            <a:ext cx="2885659" cy="2546417"/>
          </a:xfrm>
          <a:prstGeom prst="rect">
            <a:avLst/>
          </a:prstGeom>
        </p:spPr>
      </p:pic>
    </p:spTree>
    <p:extLst>
      <p:ext uri="{BB962C8B-B14F-4D97-AF65-F5344CB8AC3E}">
        <p14:creationId xmlns:p14="http://schemas.microsoft.com/office/powerpoint/2010/main" val="4130403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FUNDIT Webinar</a:t>
            </a:r>
            <a:endParaRPr lang="en-US" dirty="0"/>
          </a:p>
        </p:txBody>
      </p:sp>
      <p:sp>
        <p:nvSpPr>
          <p:cNvPr id="3" name="Content Placeholder 2"/>
          <p:cNvSpPr>
            <a:spLocks noGrp="1"/>
          </p:cNvSpPr>
          <p:nvPr>
            <p:ph idx="1"/>
          </p:nvPr>
        </p:nvSpPr>
        <p:spPr>
          <a:xfrm>
            <a:off x="449943" y="1952172"/>
            <a:ext cx="11742057" cy="4905828"/>
          </a:xfrm>
        </p:spPr>
        <p:txBody>
          <a:bodyPr>
            <a:normAutofit fontScale="92500" lnSpcReduction="20000"/>
          </a:bodyPr>
          <a:lstStyle/>
          <a:p>
            <a:pPr marL="0" indent="0">
              <a:buNone/>
            </a:pPr>
            <a:endParaRPr lang="en-US" sz="2300" b="1" dirty="0" smtClean="0"/>
          </a:p>
          <a:p>
            <a:r>
              <a:rPr lang="en-US" sz="2300" b="1" i="1" dirty="0" smtClean="0"/>
              <a:t>Accessing funding for your community’s projects: How to improve your approach</a:t>
            </a:r>
            <a:endParaRPr lang="en-US" sz="2300" b="1" i="1" dirty="0"/>
          </a:p>
          <a:p>
            <a:pPr marL="0" indent="0">
              <a:buNone/>
            </a:pPr>
            <a:r>
              <a:rPr lang="en-US" sz="2300" dirty="0"/>
              <a:t>September </a:t>
            </a:r>
            <a:r>
              <a:rPr lang="en-US" sz="2300" dirty="0" smtClean="0"/>
              <a:t>27</a:t>
            </a:r>
            <a:r>
              <a:rPr lang="en-US" sz="2300" baseline="30000" dirty="0" smtClean="0"/>
              <a:t>th</a:t>
            </a:r>
            <a:r>
              <a:rPr lang="en-US" sz="2300" dirty="0" smtClean="0"/>
              <a:t> </a:t>
            </a:r>
            <a:endParaRPr lang="en-US" sz="2300" baseline="30000" dirty="0"/>
          </a:p>
          <a:p>
            <a:pPr marL="0" indent="0">
              <a:buNone/>
            </a:pPr>
            <a:r>
              <a:rPr lang="en-US" sz="2300" dirty="0"/>
              <a:t>2:00-3:30 pm </a:t>
            </a:r>
          </a:p>
          <a:p>
            <a:pPr marL="0" indent="0">
              <a:buNone/>
            </a:pPr>
            <a:r>
              <a:rPr lang="en-US" sz="2300" dirty="0"/>
              <a:t>Registration URL</a:t>
            </a:r>
            <a:r>
              <a:rPr lang="en-US" sz="2300" b="1" dirty="0"/>
              <a:t>: </a:t>
            </a:r>
            <a:r>
              <a:rPr lang="en-US" sz="2300" dirty="0">
                <a:hlinkClick r:id="rId2"/>
              </a:rPr>
              <a:t>https://attendee.gotowebinar.com/register/7031994069911804162</a:t>
            </a:r>
            <a:r>
              <a:rPr lang="en-US" sz="2300" dirty="0"/>
              <a:t/>
            </a:r>
            <a:br>
              <a:rPr lang="en-US" sz="2300" dirty="0"/>
            </a:br>
            <a:r>
              <a:rPr lang="en-US" sz="2300" dirty="0"/>
              <a:t>Webinar ID: 628-325-763 </a:t>
            </a:r>
            <a:endParaRPr lang="en-US" sz="2300" dirty="0" smtClean="0"/>
          </a:p>
          <a:p>
            <a:pPr marL="0" indent="0">
              <a:buNone/>
            </a:pPr>
            <a:endParaRPr lang="en-US" sz="1900" b="1" dirty="0" smtClean="0"/>
          </a:p>
          <a:p>
            <a:pPr marL="0" indent="0">
              <a:buNone/>
            </a:pPr>
            <a:r>
              <a:rPr lang="en-US" sz="1900" b="1" i="1" dirty="0" smtClean="0">
                <a:solidFill>
                  <a:schemeClr val="accent1"/>
                </a:solidFill>
              </a:rPr>
              <a:t>Additional NM EDD FDT Events:</a:t>
            </a:r>
            <a:endParaRPr lang="en-US" sz="1900" b="1" i="1" dirty="0">
              <a:solidFill>
                <a:schemeClr val="accent1"/>
              </a:solidFill>
            </a:endParaRPr>
          </a:p>
          <a:p>
            <a:r>
              <a:rPr lang="en-US" sz="1900" b="1" dirty="0"/>
              <a:t>How to Use Brownfields Funding for Community Revitalization</a:t>
            </a:r>
          </a:p>
          <a:p>
            <a:pPr marL="0" indent="0">
              <a:buNone/>
            </a:pPr>
            <a:r>
              <a:rPr lang="en-US" sz="1900" dirty="0"/>
              <a:t>August 31, </a:t>
            </a:r>
            <a:r>
              <a:rPr lang="en-US" sz="1900" dirty="0" smtClean="0"/>
              <a:t>2017 @ Tucumcari </a:t>
            </a:r>
            <a:r>
              <a:rPr lang="en-US" sz="1900" dirty="0"/>
              <a:t>Convention Center</a:t>
            </a:r>
          </a:p>
          <a:p>
            <a:pPr marL="0" indent="0">
              <a:buNone/>
            </a:pPr>
            <a:endParaRPr lang="en-US" sz="1900" b="1" dirty="0"/>
          </a:p>
          <a:p>
            <a:r>
              <a:rPr lang="en-US" sz="1900" b="1" dirty="0"/>
              <a:t>NM EDD REDA Workshop: How to reduce energy consumption for small businesses and agricultural producers</a:t>
            </a:r>
          </a:p>
          <a:p>
            <a:pPr marL="0" indent="0">
              <a:buNone/>
            </a:pPr>
            <a:r>
              <a:rPr lang="en-US" sz="1900" dirty="0"/>
              <a:t>September </a:t>
            </a:r>
            <a:r>
              <a:rPr lang="en-US" sz="1900" dirty="0" smtClean="0"/>
              <a:t>19</a:t>
            </a:r>
            <a:r>
              <a:rPr lang="en-US" sz="1900" baseline="30000" dirty="0" smtClean="0"/>
              <a:t>th</a:t>
            </a:r>
            <a:r>
              <a:rPr lang="en-US" sz="1900" dirty="0" smtClean="0"/>
              <a:t> @ KTAOS</a:t>
            </a:r>
            <a:r>
              <a:rPr lang="en-US" sz="1900" dirty="0"/>
              <a:t>, Taos </a:t>
            </a:r>
          </a:p>
          <a:p>
            <a:pPr marL="0" indent="0">
              <a:buNone/>
            </a:pPr>
            <a:endParaRPr lang="en-US" sz="1900" dirty="0"/>
          </a:p>
          <a:p>
            <a:endParaRPr lang="en-US" sz="1900" b="1" dirty="0"/>
          </a:p>
          <a:p>
            <a:endParaRPr lang="en-US" dirty="0"/>
          </a:p>
          <a:p>
            <a:endParaRPr lang="en-US" dirty="0"/>
          </a:p>
        </p:txBody>
      </p:sp>
    </p:spTree>
    <p:extLst>
      <p:ext uri="{BB962C8B-B14F-4D97-AF65-F5344CB8AC3E}">
        <p14:creationId xmlns:p14="http://schemas.microsoft.com/office/powerpoint/2010/main" val="2237737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Text Placeholder 2"/>
          <p:cNvSpPr>
            <a:spLocks noGrp="1"/>
          </p:cNvSpPr>
          <p:nvPr>
            <p:ph type="body" idx="1"/>
          </p:nvPr>
        </p:nvSpPr>
        <p:spPr>
          <a:xfrm>
            <a:off x="1147209" y="2933371"/>
            <a:ext cx="3050439" cy="576262"/>
          </a:xfrm>
        </p:spPr>
        <p:txBody>
          <a:bodyPr/>
          <a:lstStyle/>
          <a:p>
            <a:r>
              <a:rPr lang="en-US" b="1" dirty="0" smtClean="0"/>
              <a:t>Gar Clarke, DOIT</a:t>
            </a:r>
            <a:endParaRPr lang="en-US" b="1" dirty="0"/>
          </a:p>
        </p:txBody>
      </p:sp>
      <p:sp>
        <p:nvSpPr>
          <p:cNvPr id="5" name="Text Placeholder 4"/>
          <p:cNvSpPr>
            <a:spLocks noGrp="1"/>
          </p:cNvSpPr>
          <p:nvPr>
            <p:ph type="body" sz="half" idx="18"/>
          </p:nvPr>
        </p:nvSpPr>
        <p:spPr>
          <a:xfrm>
            <a:off x="1162977" y="3586749"/>
            <a:ext cx="3050437" cy="917949"/>
          </a:xfrm>
        </p:spPr>
        <p:txBody>
          <a:bodyPr>
            <a:normAutofit/>
          </a:bodyPr>
          <a:lstStyle/>
          <a:p>
            <a:r>
              <a:rPr lang="en-US" dirty="0"/>
              <a:t>Email:  </a:t>
            </a:r>
            <a:r>
              <a:rPr lang="en-US" u="sng" dirty="0">
                <a:hlinkClick r:id="rId2"/>
              </a:rPr>
              <a:t>george.clarke@state.nm.us</a:t>
            </a:r>
            <a:endParaRPr lang="en-US" dirty="0"/>
          </a:p>
          <a:p>
            <a:r>
              <a:rPr lang="en-US" dirty="0" smtClean="0"/>
              <a:t>Office:</a:t>
            </a:r>
            <a:r>
              <a:rPr lang="en-US" dirty="0"/>
              <a:t>  </a:t>
            </a:r>
            <a:r>
              <a:rPr lang="en-US" dirty="0">
                <a:solidFill>
                  <a:schemeClr val="tx1"/>
                </a:solidFill>
              </a:rPr>
              <a:t>505.827-1663</a:t>
            </a:r>
          </a:p>
          <a:p>
            <a:endParaRPr lang="en-US" dirty="0"/>
          </a:p>
        </p:txBody>
      </p:sp>
      <p:sp>
        <p:nvSpPr>
          <p:cNvPr id="6" name="Text Placeholder 5"/>
          <p:cNvSpPr>
            <a:spLocks noGrp="1"/>
          </p:cNvSpPr>
          <p:nvPr>
            <p:ph type="body" sz="quarter" idx="3"/>
          </p:nvPr>
        </p:nvSpPr>
        <p:spPr>
          <a:xfrm>
            <a:off x="4570701" y="2714463"/>
            <a:ext cx="3399704" cy="784551"/>
          </a:xfrm>
        </p:spPr>
        <p:txBody>
          <a:bodyPr/>
          <a:lstStyle/>
          <a:p>
            <a:r>
              <a:rPr lang="en-US" b="1" dirty="0" smtClean="0"/>
              <a:t>Juan </a:t>
            </a:r>
            <a:r>
              <a:rPr lang="en-US" b="1" dirty="0" smtClean="0"/>
              <a:t>Torres, NM </a:t>
            </a:r>
            <a:r>
              <a:rPr lang="en-US" b="1" dirty="0" smtClean="0"/>
              <a:t>EDD</a:t>
            </a:r>
          </a:p>
        </p:txBody>
      </p:sp>
      <p:sp>
        <p:nvSpPr>
          <p:cNvPr id="8" name="Text Placeholder 7"/>
          <p:cNvSpPr>
            <a:spLocks noGrp="1"/>
          </p:cNvSpPr>
          <p:nvPr>
            <p:ph type="body" sz="half" idx="19"/>
          </p:nvPr>
        </p:nvSpPr>
        <p:spPr>
          <a:xfrm>
            <a:off x="4570701" y="3535601"/>
            <a:ext cx="3050438" cy="843056"/>
          </a:xfrm>
        </p:spPr>
        <p:txBody>
          <a:bodyPr/>
          <a:lstStyle/>
          <a:p>
            <a:r>
              <a:rPr lang="en-US" dirty="0" smtClean="0"/>
              <a:t>Email: </a:t>
            </a:r>
            <a:r>
              <a:rPr lang="en-US" dirty="0" smtClean="0">
                <a:hlinkClick r:id="rId3"/>
              </a:rPr>
              <a:t>juan.torres@state.nm.us</a:t>
            </a:r>
            <a:endParaRPr lang="en-US" dirty="0" smtClean="0"/>
          </a:p>
          <a:p>
            <a:r>
              <a:rPr lang="en-US" dirty="0" smtClean="0"/>
              <a:t>Office: 505-827-0238</a:t>
            </a:r>
            <a:endParaRPr lang="en-US" dirty="0"/>
          </a:p>
        </p:txBody>
      </p:sp>
      <p:sp>
        <p:nvSpPr>
          <p:cNvPr id="9" name="Text Placeholder 8"/>
          <p:cNvSpPr>
            <a:spLocks noGrp="1"/>
          </p:cNvSpPr>
          <p:nvPr>
            <p:ph type="body" sz="quarter" idx="13"/>
          </p:nvPr>
        </p:nvSpPr>
        <p:spPr>
          <a:xfrm>
            <a:off x="7970405" y="2847860"/>
            <a:ext cx="4213573" cy="651154"/>
          </a:xfrm>
        </p:spPr>
        <p:txBody>
          <a:bodyPr/>
          <a:lstStyle/>
          <a:p>
            <a:r>
              <a:rPr lang="en-US" b="1" dirty="0" smtClean="0"/>
              <a:t>Johanna Nelson, NM EDD</a:t>
            </a:r>
            <a:endParaRPr lang="en-US" sz="2000" b="1" dirty="0"/>
          </a:p>
        </p:txBody>
      </p:sp>
      <p:sp>
        <p:nvSpPr>
          <p:cNvPr id="11" name="Text Placeholder 10"/>
          <p:cNvSpPr>
            <a:spLocks noGrp="1"/>
          </p:cNvSpPr>
          <p:nvPr>
            <p:ph type="body" sz="half" idx="20"/>
          </p:nvPr>
        </p:nvSpPr>
        <p:spPr>
          <a:xfrm>
            <a:off x="7978426" y="3521087"/>
            <a:ext cx="3050437" cy="843054"/>
          </a:xfrm>
        </p:spPr>
        <p:txBody>
          <a:bodyPr>
            <a:normAutofit lnSpcReduction="10000"/>
          </a:bodyPr>
          <a:lstStyle/>
          <a:p>
            <a:r>
              <a:rPr lang="en-US" dirty="0" smtClean="0"/>
              <a:t>Email: </a:t>
            </a:r>
            <a:r>
              <a:rPr lang="en-US" dirty="0" smtClean="0">
                <a:hlinkClick r:id="rId4"/>
              </a:rPr>
              <a:t>Johanna.nelson@state.nm.us</a:t>
            </a:r>
            <a:endParaRPr lang="en-US" dirty="0" smtClean="0"/>
          </a:p>
          <a:p>
            <a:r>
              <a:rPr lang="en-US" dirty="0" smtClean="0"/>
              <a:t>Office: 505-827-0264</a:t>
            </a:r>
            <a:endParaRPr lang="en-US" dirty="0"/>
          </a:p>
        </p:txBody>
      </p:sp>
      <p:sp>
        <p:nvSpPr>
          <p:cNvPr id="12" name="Rectangle 11"/>
          <p:cNvSpPr/>
          <p:nvPr/>
        </p:nvSpPr>
        <p:spPr>
          <a:xfrm>
            <a:off x="1147211" y="4708998"/>
            <a:ext cx="2906565" cy="461665"/>
          </a:xfrm>
          <a:prstGeom prst="rect">
            <a:avLst/>
          </a:prstGeom>
        </p:spPr>
        <p:txBody>
          <a:bodyPr wrap="none">
            <a:spAutoFit/>
          </a:bodyPr>
          <a:lstStyle/>
          <a:p>
            <a:r>
              <a:rPr lang="en-US" sz="2400" b="1" dirty="0" smtClean="0">
                <a:solidFill>
                  <a:schemeClr val="accent1"/>
                </a:solidFill>
              </a:rPr>
              <a:t>Kendra Karp, </a:t>
            </a:r>
            <a:r>
              <a:rPr lang="en-US" sz="2400" b="1" dirty="0">
                <a:solidFill>
                  <a:schemeClr val="accent1"/>
                </a:solidFill>
              </a:rPr>
              <a:t>DOIT</a:t>
            </a:r>
          </a:p>
        </p:txBody>
      </p:sp>
      <p:sp>
        <p:nvSpPr>
          <p:cNvPr id="13" name="Text Placeholder 4"/>
          <p:cNvSpPr txBox="1">
            <a:spLocks/>
          </p:cNvSpPr>
          <p:nvPr/>
        </p:nvSpPr>
        <p:spPr>
          <a:xfrm>
            <a:off x="1147211" y="5109108"/>
            <a:ext cx="3050437" cy="91794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r>
              <a:rPr lang="en-US" dirty="0" smtClean="0"/>
              <a:t>Email: </a:t>
            </a:r>
            <a:r>
              <a:rPr lang="fr-FR" u="sng" dirty="0" smtClean="0">
                <a:solidFill>
                  <a:schemeClr val="accent1"/>
                </a:solidFill>
              </a:rPr>
              <a:t>KendraL.Karp@state.nm.us</a:t>
            </a:r>
          </a:p>
          <a:p>
            <a:r>
              <a:rPr lang="fr-FR" dirty="0" smtClean="0">
                <a:solidFill>
                  <a:schemeClr val="tx1"/>
                </a:solidFill>
              </a:rPr>
              <a:t>Office:  </a:t>
            </a:r>
            <a:r>
              <a:rPr lang="fr-FR" dirty="0" smtClean="0">
                <a:solidFill>
                  <a:schemeClr val="tx1"/>
                </a:solidFill>
              </a:rPr>
              <a:t>505-827-0214</a:t>
            </a:r>
            <a:endParaRPr lang="fr-FR" dirty="0" smtClean="0">
              <a:solidFill>
                <a:schemeClr val="tx1"/>
              </a:solidFill>
            </a:endParaRPr>
          </a:p>
          <a:p>
            <a:endParaRPr lang="en-US" dirty="0"/>
          </a:p>
        </p:txBody>
      </p:sp>
    </p:spTree>
    <p:extLst>
      <p:ext uri="{BB962C8B-B14F-4D97-AF65-F5344CB8AC3E}">
        <p14:creationId xmlns:p14="http://schemas.microsoft.com/office/powerpoint/2010/main" val="60175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FUNDIT Meeting </a:t>
            </a:r>
            <a:endParaRPr lang="en-US" dirty="0"/>
          </a:p>
        </p:txBody>
      </p:sp>
      <p:sp>
        <p:nvSpPr>
          <p:cNvPr id="3" name="Content Placeholder 2"/>
          <p:cNvSpPr>
            <a:spLocks noGrp="1"/>
          </p:cNvSpPr>
          <p:nvPr>
            <p:ph idx="1"/>
          </p:nvPr>
        </p:nvSpPr>
        <p:spPr>
          <a:xfrm>
            <a:off x="1154953" y="2690584"/>
            <a:ext cx="9250286" cy="3576583"/>
          </a:xfrm>
        </p:spPr>
        <p:txBody>
          <a:bodyPr>
            <a:normAutofit fontScale="85000" lnSpcReduction="20000"/>
          </a:bodyPr>
          <a:lstStyle/>
          <a:p>
            <a:pPr marL="0" indent="0" algn="ctr">
              <a:buNone/>
            </a:pPr>
            <a:r>
              <a:rPr lang="en-US" sz="2800" b="1" dirty="0" smtClean="0"/>
              <a:t>August 22</a:t>
            </a:r>
            <a:r>
              <a:rPr lang="en-US" sz="2800" b="1" baseline="30000" dirty="0" smtClean="0"/>
              <a:t>nd</a:t>
            </a:r>
            <a:r>
              <a:rPr lang="en-US" sz="2800" b="1" dirty="0" smtClean="0"/>
              <a:t> @ WESST in Albuquerque</a:t>
            </a:r>
          </a:p>
          <a:p>
            <a:pPr marL="0" indent="0" algn="ctr">
              <a:buNone/>
            </a:pPr>
            <a:r>
              <a:rPr lang="en-US" sz="2800" dirty="0" smtClean="0"/>
              <a:t>1:30-3:30</a:t>
            </a:r>
          </a:p>
          <a:p>
            <a:pPr marL="0" indent="0" algn="ctr">
              <a:buNone/>
            </a:pPr>
            <a:r>
              <a:rPr lang="en-US" sz="2800" i="1" dirty="0" smtClean="0"/>
              <a:t>*Cut-off </a:t>
            </a:r>
            <a:r>
              <a:rPr lang="en-US" sz="2800" i="1" dirty="0" smtClean="0"/>
              <a:t>for applications is Aug. 11</a:t>
            </a:r>
            <a:r>
              <a:rPr lang="en-US" sz="2800" i="1" baseline="30000" dirty="0" smtClean="0"/>
              <a:t>th</a:t>
            </a:r>
            <a:r>
              <a:rPr lang="en-US" sz="2800" i="1" dirty="0" smtClean="0"/>
              <a:t> </a:t>
            </a:r>
          </a:p>
          <a:p>
            <a:pPr marL="0" indent="0" algn="ctr">
              <a:buNone/>
            </a:pPr>
            <a:r>
              <a:rPr lang="en-US" sz="2800" dirty="0" smtClean="0"/>
              <a:t>Apply</a:t>
            </a:r>
            <a:r>
              <a:rPr lang="en-US" sz="2800" dirty="0"/>
              <a:t>: </a:t>
            </a:r>
            <a:r>
              <a:rPr lang="en-US" sz="2800" dirty="0">
                <a:hlinkClick r:id="rId2"/>
              </a:rPr>
              <a:t>https://</a:t>
            </a:r>
            <a:r>
              <a:rPr lang="en-US" sz="2800" dirty="0" smtClean="0">
                <a:hlinkClick r:id="rId2"/>
              </a:rPr>
              <a:t>gonm.biz/business-resource-center/edd-programs-for-business/finance-development/fundit/</a:t>
            </a:r>
            <a:endParaRPr lang="en-US" sz="2800" dirty="0" smtClean="0"/>
          </a:p>
          <a:p>
            <a:pPr marL="0" indent="0" algn="ctr">
              <a:buNone/>
            </a:pPr>
            <a:endParaRPr lang="en-US" sz="2800" dirty="0"/>
          </a:p>
          <a:p>
            <a:pPr marL="0" indent="0" algn="ctr">
              <a:buNone/>
            </a:pPr>
            <a:r>
              <a:rPr lang="en-US" sz="2800" dirty="0"/>
              <a:t>FUNDIT Project </a:t>
            </a:r>
            <a:r>
              <a:rPr lang="en-US" sz="2800" dirty="0" smtClean="0"/>
              <a:t>List on Ristra Project: </a:t>
            </a:r>
            <a:r>
              <a:rPr lang="en-US" sz="2800" dirty="0" smtClean="0">
                <a:hlinkClick r:id="rId3"/>
              </a:rPr>
              <a:t>http</a:t>
            </a:r>
            <a:r>
              <a:rPr lang="en-US" sz="2800" dirty="0">
                <a:hlinkClick r:id="rId3"/>
              </a:rPr>
              <a:t>://www.ristraproject.com/site/2215</a:t>
            </a:r>
            <a:endParaRPr lang="en-US" sz="2800" dirty="0"/>
          </a:p>
          <a:p>
            <a:pPr marL="0" indent="0" algn="ctr">
              <a:buNone/>
            </a:pPr>
            <a:r>
              <a:rPr lang="en-US" sz="2800" dirty="0" smtClean="0"/>
              <a:t>  </a:t>
            </a:r>
            <a:endParaRPr lang="en-US" dirty="0"/>
          </a:p>
        </p:txBody>
      </p:sp>
    </p:spTree>
    <p:extLst>
      <p:ext uri="{BB962C8B-B14F-4D97-AF65-F5344CB8AC3E}">
        <p14:creationId xmlns:p14="http://schemas.microsoft.com/office/powerpoint/2010/main" val="2511107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467" y="973668"/>
            <a:ext cx="8761413" cy="706964"/>
          </a:xfrm>
        </p:spPr>
        <p:txBody>
          <a:bodyPr/>
          <a:lstStyle/>
          <a:p>
            <a:r>
              <a:rPr lang="en-US" sz="2800" dirty="0"/>
              <a:t>Broadband:</a:t>
            </a:r>
            <a:br>
              <a:rPr lang="en-US" sz="2800" dirty="0"/>
            </a:br>
            <a:r>
              <a:rPr lang="en-US" sz="2800" dirty="0"/>
              <a:t>National Telecommunications and Information Administration (NTIA</a:t>
            </a:r>
          </a:p>
        </p:txBody>
      </p:sp>
      <p:sp>
        <p:nvSpPr>
          <p:cNvPr id="3" name="Content Placeholder 2"/>
          <p:cNvSpPr>
            <a:spLocks noGrp="1"/>
          </p:cNvSpPr>
          <p:nvPr>
            <p:ph idx="1"/>
          </p:nvPr>
        </p:nvSpPr>
        <p:spPr>
          <a:xfrm>
            <a:off x="1154954" y="2603499"/>
            <a:ext cx="10021045" cy="3623129"/>
          </a:xfrm>
        </p:spPr>
        <p:txBody>
          <a:bodyPr>
            <a:normAutofit lnSpcReduction="10000"/>
          </a:bodyPr>
          <a:lstStyle/>
          <a:p>
            <a:pPr>
              <a:buFont typeface="Arial" panose="020B0604020202020204" pitchFamily="34" charset="0"/>
              <a:buChar char="•"/>
            </a:pPr>
            <a:r>
              <a:rPr lang="en-US" sz="2400" dirty="0"/>
              <a:t>The American Recovery and Reinvestment Act (ARRA) provided a total of $7.2 billion to the National Telecommunications and Information Administration (NTIA) and the Department of Agriculture’s Rural Utilities Service (RUS) to fund projects that would expand access to and adoption of broadband services across the United States. </a:t>
            </a:r>
          </a:p>
          <a:p>
            <a:pPr>
              <a:buFont typeface="Arial" panose="020B0604020202020204" pitchFamily="34" charset="0"/>
              <a:buChar char="•"/>
            </a:pPr>
            <a:r>
              <a:rPr lang="en-US" sz="2400" dirty="0"/>
              <a:t>NTIA utilized $4.7 billion of that funding for grants to deploy broadband infrastructure in the U.S., expand public computer center capacity, and encourage sustainable adoption of broadband service. </a:t>
            </a:r>
          </a:p>
          <a:p>
            <a:pPr marL="0" indent="0">
              <a:buNone/>
            </a:pPr>
            <a:endParaRPr lang="en-US" dirty="0"/>
          </a:p>
        </p:txBody>
      </p:sp>
    </p:spTree>
    <p:extLst>
      <p:ext uri="{BB962C8B-B14F-4D97-AF65-F5344CB8AC3E}">
        <p14:creationId xmlns:p14="http://schemas.microsoft.com/office/powerpoint/2010/main" val="2507998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411" y="973668"/>
            <a:ext cx="8761413" cy="706964"/>
          </a:xfrm>
        </p:spPr>
        <p:txBody>
          <a:bodyPr/>
          <a:lstStyle/>
          <a:p>
            <a:r>
              <a:rPr lang="en-US" dirty="0"/>
              <a:t>Broadband:</a:t>
            </a:r>
            <a:br>
              <a:rPr lang="en-US" dirty="0"/>
            </a:br>
            <a:r>
              <a:rPr lang="en-US" dirty="0"/>
              <a:t>USDA Rural  Utility Service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t>On February 17, 2009, President Obama signed the American Recovery and Reinvestment Act of 2009 (Recovery Act) into law. </a:t>
            </a:r>
          </a:p>
          <a:p>
            <a:pPr marL="457200" indent="-457200">
              <a:buFont typeface="Arial" panose="020B0604020202020204" pitchFamily="34" charset="0"/>
              <a:buChar char="•"/>
            </a:pPr>
            <a:r>
              <a:rPr lang="en-US" sz="2400" dirty="0"/>
              <a:t>The Recovery Act provided Rural Utility Service with $2.5 billion to expand access to broadband services in rural America. </a:t>
            </a:r>
          </a:p>
          <a:p>
            <a:pPr marL="0" indent="0">
              <a:buNone/>
            </a:pPr>
            <a:endParaRPr lang="en-US" dirty="0"/>
          </a:p>
        </p:txBody>
      </p:sp>
    </p:spTree>
    <p:extLst>
      <p:ext uri="{BB962C8B-B14F-4D97-AF65-F5344CB8AC3E}">
        <p14:creationId xmlns:p14="http://schemas.microsoft.com/office/powerpoint/2010/main" val="384846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NTIA -RUS Awards: New Mexico</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400" dirty="0"/>
              <a:t>Since 2010, New Mexico Broadband Programs have been awarded </a:t>
            </a:r>
            <a:r>
              <a:rPr lang="en-US" sz="2400" dirty="0">
                <a:solidFill>
                  <a:srgbClr val="FF0000"/>
                </a:solidFill>
              </a:rPr>
              <a:t>$4,762,287 </a:t>
            </a:r>
            <a:r>
              <a:rPr lang="en-US" sz="2400" dirty="0"/>
              <a:t>in federal grants for Broadband Initiatives.</a:t>
            </a:r>
          </a:p>
          <a:p>
            <a:pPr>
              <a:buFont typeface="Arial" panose="020B0604020202020204" pitchFamily="34" charset="0"/>
              <a:buChar char="•"/>
            </a:pPr>
            <a:r>
              <a:rPr lang="en-US" sz="2400" dirty="0"/>
              <a:t>Another </a:t>
            </a:r>
            <a:r>
              <a:rPr lang="en-US" sz="2400" dirty="0">
                <a:solidFill>
                  <a:srgbClr val="FF0000"/>
                </a:solidFill>
              </a:rPr>
              <a:t>$76,978,670</a:t>
            </a:r>
            <a:r>
              <a:rPr lang="en-US" sz="2400" dirty="0"/>
              <a:t>, accounting for 2.2% of all federal infrastructure grants, was awarded to broadband infrastructure projects in New Mexico.</a:t>
            </a:r>
          </a:p>
          <a:p>
            <a:pPr>
              <a:buFont typeface="Arial" panose="020B0604020202020204" pitchFamily="34" charset="0"/>
              <a:buChar char="•"/>
            </a:pPr>
            <a:r>
              <a:rPr lang="en-US" sz="2400" dirty="0"/>
              <a:t>Since 2011, access to a wired connection of at least 10mbps has improved from 72.8% to </a:t>
            </a:r>
            <a:r>
              <a:rPr lang="en-US" sz="2400" dirty="0">
                <a:solidFill>
                  <a:srgbClr val="FF0000"/>
                </a:solidFill>
              </a:rPr>
              <a:t>87.1% </a:t>
            </a:r>
            <a:r>
              <a:rPr lang="en-US" sz="2400" dirty="0"/>
              <a:t>of New Mexicans.</a:t>
            </a:r>
          </a:p>
          <a:p>
            <a:pPr marL="0" indent="0">
              <a:buNone/>
            </a:pPr>
            <a:endParaRPr lang="en-US" dirty="0"/>
          </a:p>
        </p:txBody>
      </p:sp>
    </p:spTree>
    <p:extLst>
      <p:ext uri="{BB962C8B-B14F-4D97-AF65-F5344CB8AC3E}">
        <p14:creationId xmlns:p14="http://schemas.microsoft.com/office/powerpoint/2010/main" val="3164336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761413" cy="706964"/>
          </a:xfrm>
        </p:spPr>
        <p:txBody>
          <a:bodyPr/>
          <a:lstStyle/>
          <a:p>
            <a:r>
              <a:rPr lang="en-US" dirty="0"/>
              <a:t>Why is broadband a priority for the Economic Development Dept.?</a:t>
            </a:r>
          </a:p>
        </p:txBody>
      </p:sp>
      <p:sp>
        <p:nvSpPr>
          <p:cNvPr id="3" name="Content Placeholder 2"/>
          <p:cNvSpPr>
            <a:spLocks noGrp="1"/>
          </p:cNvSpPr>
          <p:nvPr>
            <p:ph idx="1"/>
          </p:nvPr>
        </p:nvSpPr>
        <p:spPr/>
        <p:txBody>
          <a:bodyPr/>
          <a:lstStyle/>
          <a:p>
            <a:r>
              <a:rPr lang="en-US" sz="2400" dirty="0"/>
              <a:t>Broadband is a recognized critical infrastructure need for all communities but especially for Rural communities. It’s crucial for business development and also to recruit location neutral workers.</a:t>
            </a:r>
          </a:p>
          <a:p>
            <a:pPr marL="0" indent="0">
              <a:buNone/>
            </a:pPr>
            <a:endParaRPr lang="en-US" dirty="0"/>
          </a:p>
        </p:txBody>
      </p:sp>
    </p:spTree>
    <p:extLst>
      <p:ext uri="{BB962C8B-B14F-4D97-AF65-F5344CB8AC3E}">
        <p14:creationId xmlns:p14="http://schemas.microsoft.com/office/powerpoint/2010/main" val="713260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develop broadband?</a:t>
            </a:r>
            <a:endParaRPr lang="en-US" dirty="0"/>
          </a:p>
        </p:txBody>
      </p:sp>
      <p:sp>
        <p:nvSpPr>
          <p:cNvPr id="3" name="Content Placeholder 2"/>
          <p:cNvSpPr>
            <a:spLocks noGrp="1"/>
          </p:cNvSpPr>
          <p:nvPr>
            <p:ph idx="1"/>
          </p:nvPr>
        </p:nvSpPr>
        <p:spPr/>
        <p:txBody>
          <a:bodyPr>
            <a:normAutofit/>
          </a:bodyPr>
          <a:lstStyle/>
          <a:p>
            <a:r>
              <a:rPr lang="en-US" sz="2400" dirty="0"/>
              <a:t>A 2010 study by the Ewing Marion Kauffman Foundation, </a:t>
            </a:r>
            <a:r>
              <a:rPr lang="en-US" sz="2400" i="1" dirty="0"/>
              <a:t>The Importance of Start-Ups in Job Creation and Job Destruction</a:t>
            </a:r>
            <a:r>
              <a:rPr lang="en-US" sz="2400" dirty="0"/>
              <a:t>, concluded that growing businesses is essential to rural regions and start-ups have no chance of success without broadband.” In fact, few businesses can access their full customer base without broadband. </a:t>
            </a:r>
          </a:p>
          <a:p>
            <a:pPr marL="0" indent="0">
              <a:buNone/>
            </a:pPr>
            <a:endParaRPr lang="en-US" dirty="0"/>
          </a:p>
        </p:txBody>
      </p:sp>
    </p:spTree>
    <p:extLst>
      <p:ext uri="{BB962C8B-B14F-4D97-AF65-F5344CB8AC3E}">
        <p14:creationId xmlns:p14="http://schemas.microsoft.com/office/powerpoint/2010/main" val="2786814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427</TotalTime>
  <Words>2334</Words>
  <Application>Microsoft Office PowerPoint</Application>
  <PresentationFormat>Widescreen</PresentationFormat>
  <Paragraphs>426</Paragraphs>
  <Slides>38</Slides>
  <Notes>10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49" baseType="lpstr">
      <vt:lpstr>Arial</vt:lpstr>
      <vt:lpstr>Calibri</vt:lpstr>
      <vt:lpstr>Century Gothic</vt:lpstr>
      <vt:lpstr>Tahoma</vt:lpstr>
      <vt:lpstr>Wingdings</vt:lpstr>
      <vt:lpstr>Wingdings 3</vt:lpstr>
      <vt:lpstr>Ion Boardroom</vt:lpstr>
      <vt:lpstr>Custom Design</vt:lpstr>
      <vt:lpstr>Blends</vt:lpstr>
      <vt:lpstr>1_Custom Design</vt:lpstr>
      <vt:lpstr>Acrobat Document</vt:lpstr>
      <vt:lpstr>NM EDD FUNDIT Webinar Series:  NM Broadband Overview</vt:lpstr>
      <vt:lpstr>FUNDIT Overview</vt:lpstr>
      <vt:lpstr>PowerPoint Presentation</vt:lpstr>
      <vt:lpstr>Upcoming FUNDIT Meeting </vt:lpstr>
      <vt:lpstr>Broadband: National Telecommunications and Information Administration (NTIA</vt:lpstr>
      <vt:lpstr>Broadband: USDA Rural  Utility Service</vt:lpstr>
      <vt:lpstr>NTIA -RUS Awards: New Mexico</vt:lpstr>
      <vt:lpstr>Why is broadband a priority for the Economic Development Dept.?</vt:lpstr>
      <vt:lpstr>Why develop broadband?</vt:lpstr>
      <vt:lpstr>What else?</vt:lpstr>
      <vt:lpstr>NEDD Broadband:  5 Year Strategic  Plan Goal</vt:lpstr>
      <vt:lpstr>NEDD Broadband:  5 Year Strategic  Plan Objectives</vt:lpstr>
      <vt:lpstr>NEDD Broadband:  5 Year Strategic  Plan Strategies</vt:lpstr>
      <vt:lpstr>PowerPoint Presentation</vt:lpstr>
      <vt:lpstr>BROADBAND: Essential Utility</vt:lpstr>
      <vt:lpstr>PowerPoint Presentation</vt:lpstr>
      <vt:lpstr>PowerPoint Presentation</vt:lpstr>
      <vt:lpstr>SERVICES:  Mapping</vt:lpstr>
      <vt:lpstr>SERVICES:  Broadband Maps</vt:lpstr>
      <vt:lpstr>SERVICES:  Coordination</vt:lpstr>
      <vt:lpstr>SERVICES:  Reports</vt:lpstr>
      <vt:lpstr>SERVICES: Assistance</vt:lpstr>
      <vt:lpstr>SERVICES: Assistance</vt:lpstr>
      <vt:lpstr>SERVICES:  Data - CASA</vt:lpstr>
      <vt:lpstr>SERVICES:  Data - Commercial</vt:lpstr>
      <vt:lpstr>SERVICES:  Testing</vt:lpstr>
      <vt:lpstr>SERVICES: Analytics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Questions</vt:lpstr>
      <vt:lpstr>Upcoming FUNDIT Webinar</vt:lpstr>
      <vt:lpstr>Contact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 EDD FUNDIT Webinar Series:  NM Broadband Overview</dc:title>
  <dc:creator>Johanna Nelson</dc:creator>
  <cp:lastModifiedBy>Johanna Nelson</cp:lastModifiedBy>
  <cp:revision>33</cp:revision>
  <cp:lastPrinted>2017-07-26T19:28:47Z</cp:lastPrinted>
  <dcterms:created xsi:type="dcterms:W3CDTF">2017-07-25T20:36:52Z</dcterms:created>
  <dcterms:modified xsi:type="dcterms:W3CDTF">2017-07-26T19:29:42Z</dcterms:modified>
</cp:coreProperties>
</file>